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75"/>
  </p:notesMasterIdLst>
  <p:handoutMasterIdLst>
    <p:handoutMasterId r:id="rId76"/>
  </p:handoutMasterIdLst>
  <p:sldIdLst>
    <p:sldId id="331" r:id="rId2"/>
    <p:sldId id="332" r:id="rId3"/>
    <p:sldId id="333" r:id="rId4"/>
    <p:sldId id="334" r:id="rId5"/>
    <p:sldId id="335" r:id="rId6"/>
    <p:sldId id="336" r:id="rId7"/>
    <p:sldId id="405" r:id="rId8"/>
    <p:sldId id="337" r:id="rId9"/>
    <p:sldId id="403" r:id="rId10"/>
    <p:sldId id="338" r:id="rId11"/>
    <p:sldId id="339" r:id="rId12"/>
    <p:sldId id="340" r:id="rId13"/>
    <p:sldId id="341" r:id="rId14"/>
    <p:sldId id="342" r:id="rId15"/>
    <p:sldId id="404" r:id="rId16"/>
    <p:sldId id="343" r:id="rId17"/>
    <p:sldId id="344" r:id="rId18"/>
    <p:sldId id="406" r:id="rId19"/>
    <p:sldId id="345" r:id="rId20"/>
    <p:sldId id="346" r:id="rId21"/>
    <p:sldId id="347" r:id="rId22"/>
    <p:sldId id="348" r:id="rId23"/>
    <p:sldId id="349" r:id="rId24"/>
    <p:sldId id="350" r:id="rId25"/>
    <p:sldId id="351" r:id="rId26"/>
    <p:sldId id="400" r:id="rId27"/>
    <p:sldId id="401" r:id="rId28"/>
    <p:sldId id="352" r:id="rId29"/>
    <p:sldId id="353" r:id="rId30"/>
    <p:sldId id="354" r:id="rId31"/>
    <p:sldId id="355" r:id="rId32"/>
    <p:sldId id="356" r:id="rId33"/>
    <p:sldId id="359" r:id="rId34"/>
    <p:sldId id="360" r:id="rId35"/>
    <p:sldId id="361" r:id="rId36"/>
    <p:sldId id="362" r:id="rId37"/>
    <p:sldId id="363" r:id="rId38"/>
    <p:sldId id="364" r:id="rId39"/>
    <p:sldId id="402" r:id="rId40"/>
    <p:sldId id="365" r:id="rId41"/>
    <p:sldId id="366" r:id="rId42"/>
    <p:sldId id="367"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80" r:id="rId56"/>
    <p:sldId id="381" r:id="rId57"/>
    <p:sldId id="382" r:id="rId58"/>
    <p:sldId id="383" r:id="rId59"/>
    <p:sldId id="384" r:id="rId60"/>
    <p:sldId id="385" r:id="rId61"/>
    <p:sldId id="386" r:id="rId62"/>
    <p:sldId id="387" r:id="rId63"/>
    <p:sldId id="389" r:id="rId64"/>
    <p:sldId id="390" r:id="rId65"/>
    <p:sldId id="391" r:id="rId66"/>
    <p:sldId id="392" r:id="rId67"/>
    <p:sldId id="393" r:id="rId68"/>
    <p:sldId id="394" r:id="rId69"/>
    <p:sldId id="395" r:id="rId70"/>
    <p:sldId id="396" r:id="rId71"/>
    <p:sldId id="397" r:id="rId72"/>
    <p:sldId id="398" r:id="rId73"/>
    <p:sldId id="399" r:id="rId74"/>
  </p:sldIdLst>
  <p:sldSz cx="9144000" cy="6858000" type="screen4x3"/>
  <p:notesSz cx="6881813" cy="9296400"/>
  <p:defaultTextStyle>
    <a:defPPr>
      <a:defRPr lang="en-US"/>
    </a:defPPr>
    <a:lvl1pPr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p15:clr>
            <a:srgbClr val="A4A3A4"/>
          </p15:clr>
        </p15:guide>
        <p15:guide id="2" pos="4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84" autoAdjust="0"/>
    <p:restoredTop sz="87912" autoAdjust="0"/>
  </p:normalViewPr>
  <p:slideViewPr>
    <p:cSldViewPr snapToGrid="0">
      <p:cViewPr varScale="1">
        <p:scale>
          <a:sx n="86" d="100"/>
          <a:sy n="86" d="100"/>
        </p:scale>
        <p:origin x="1236" y="60"/>
      </p:cViewPr>
      <p:guideLst>
        <p:guide orient="horz" pos="816"/>
        <p:guide pos="4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024"/>
    </p:cViewPr>
  </p:sorterViewPr>
  <p:notesViewPr>
    <p:cSldViewPr snapToGrid="0">
      <p:cViewPr>
        <p:scale>
          <a:sx n="150" d="100"/>
          <a:sy n="150" d="100"/>
        </p:scale>
        <p:origin x="2136" y="-45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xmlns="" id="{D114A89C-1C73-4D44-A8BC-42BAA055C198}"/>
              </a:ext>
            </a:extLst>
          </p:cNvPr>
          <p:cNvSpPr>
            <a:spLocks noGrp="1" noChangeArrowheads="1"/>
          </p:cNvSpPr>
          <p:nvPr>
            <p:ph type="hdr" sz="quarter"/>
          </p:nvPr>
        </p:nvSpPr>
        <p:spPr bwMode="auto">
          <a:xfrm>
            <a:off x="0"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3" name="Rectangle 3">
            <a:extLst>
              <a:ext uri="{FF2B5EF4-FFF2-40B4-BE49-F238E27FC236}">
                <a16:creationId xmlns:a16="http://schemas.microsoft.com/office/drawing/2014/main" xmlns="" id="{CBDAB79E-6014-4A3D-84DF-A7CEB339BCE3}"/>
              </a:ext>
            </a:extLst>
          </p:cNvPr>
          <p:cNvSpPr>
            <a:spLocks noGrp="1" noChangeArrowheads="1"/>
          </p:cNvSpPr>
          <p:nvPr>
            <p:ph type="dt" sz="quarter" idx="1"/>
          </p:nvPr>
        </p:nvSpPr>
        <p:spPr bwMode="auto">
          <a:xfrm>
            <a:off x="3878263" y="0"/>
            <a:ext cx="3016250" cy="442913"/>
          </a:xfrm>
          <a:prstGeom prst="rect">
            <a:avLst/>
          </a:prstGeom>
          <a:noFill/>
          <a:ln w="9525">
            <a:noFill/>
            <a:miter lim="800000"/>
            <a:headEnd/>
            <a:tailEnd/>
          </a:ln>
        </p:spPr>
        <p:txBody>
          <a:bodyPr vert="horz" wrap="none" lIns="87575" tIns="43788" rIns="87575" bIns="43788" numCol="1" anchor="ctr" anchorCtr="0" compatLnSpc="1">
            <a:prstTxWarp prst="textNoShape">
              <a:avLst/>
            </a:prstTxWarp>
          </a:bodyPr>
          <a:lstStyle>
            <a:lvl1pPr algn="r" defTabSz="876300">
              <a:defRPr sz="1100">
                <a:latin typeface="Helvetica" charset="0"/>
                <a:ea typeface="ＭＳ Ｐゴシック" charset="-128"/>
                <a:cs typeface="ＭＳ Ｐゴシック" charset="-128"/>
              </a:defRPr>
            </a:lvl1pPr>
          </a:lstStyle>
          <a:p>
            <a:pPr>
              <a:defRPr/>
            </a:pPr>
            <a:endParaRPr lang="en-US"/>
          </a:p>
        </p:txBody>
      </p:sp>
      <p:sp>
        <p:nvSpPr>
          <p:cNvPr id="46084" name="Rectangle 4">
            <a:extLst>
              <a:ext uri="{FF2B5EF4-FFF2-40B4-BE49-F238E27FC236}">
                <a16:creationId xmlns:a16="http://schemas.microsoft.com/office/drawing/2014/main" xmlns="" id="{90D5592A-E44D-4423-B07A-957389C43B80}"/>
              </a:ext>
            </a:extLst>
          </p:cNvPr>
          <p:cNvSpPr>
            <a:spLocks noGrp="1" noChangeArrowheads="1"/>
          </p:cNvSpPr>
          <p:nvPr>
            <p:ph type="ftr" sz="quarter" idx="2"/>
          </p:nvPr>
        </p:nvSpPr>
        <p:spPr bwMode="auto">
          <a:xfrm>
            <a:off x="0"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defTabSz="876300">
              <a:defRPr sz="1100">
                <a:latin typeface="Helvetica" charset="0"/>
                <a:ea typeface="ＭＳ Ｐゴシック" charset="-128"/>
                <a:cs typeface="ＭＳ Ｐゴシック" charset="-128"/>
              </a:defRPr>
            </a:lvl1pPr>
          </a:lstStyle>
          <a:p>
            <a:pPr>
              <a:defRPr/>
            </a:pPr>
            <a:endParaRPr lang="en-US"/>
          </a:p>
        </p:txBody>
      </p:sp>
      <p:sp>
        <p:nvSpPr>
          <p:cNvPr id="46085" name="Rectangle 5">
            <a:extLst>
              <a:ext uri="{FF2B5EF4-FFF2-40B4-BE49-F238E27FC236}">
                <a16:creationId xmlns:a16="http://schemas.microsoft.com/office/drawing/2014/main" xmlns="" id="{91FDBA55-75B0-4E79-BF0F-BC11D59E5FB6}"/>
              </a:ext>
            </a:extLst>
          </p:cNvPr>
          <p:cNvSpPr>
            <a:spLocks noGrp="1" noChangeArrowheads="1"/>
          </p:cNvSpPr>
          <p:nvPr>
            <p:ph type="sldNum" sz="quarter" idx="3"/>
          </p:nvPr>
        </p:nvSpPr>
        <p:spPr bwMode="auto">
          <a:xfrm>
            <a:off x="3878263" y="8866188"/>
            <a:ext cx="3016250" cy="442912"/>
          </a:xfrm>
          <a:prstGeom prst="rect">
            <a:avLst/>
          </a:prstGeom>
          <a:noFill/>
          <a:ln w="9525">
            <a:noFill/>
            <a:miter lim="800000"/>
            <a:headEnd/>
            <a:tailEnd/>
          </a:ln>
        </p:spPr>
        <p:txBody>
          <a:bodyPr vert="horz" wrap="none" lIns="87575" tIns="43788" rIns="87575" bIns="43788" numCol="1" anchor="b" anchorCtr="0" compatLnSpc="1">
            <a:prstTxWarp prst="textNoShape">
              <a:avLst/>
            </a:prstTxWarp>
          </a:bodyPr>
          <a:lstStyle>
            <a:lvl1pPr algn="r" defTabSz="876300">
              <a:defRPr sz="1100" smtClean="0">
                <a:latin typeface="Helvetica" panose="020B0604020202020204" pitchFamily="34" charset="0"/>
              </a:defRPr>
            </a:lvl1pPr>
          </a:lstStyle>
          <a:p>
            <a:pPr>
              <a:defRPr/>
            </a:pPr>
            <a:fld id="{01873986-C89E-4478-9B6A-F6B0BF3B5D56}" type="slidenum">
              <a:rPr lang="en-US" altLang="en-US"/>
              <a:pPr>
                <a:defRPr/>
              </a:pPr>
              <a:t>‹#›</a:t>
            </a:fld>
            <a:endParaRPr lang="en-US" altLang="en-US"/>
          </a:p>
        </p:txBody>
      </p:sp>
    </p:spTree>
    <p:extLst>
      <p:ext uri="{BB962C8B-B14F-4D97-AF65-F5344CB8AC3E}">
        <p14:creationId xmlns:p14="http://schemas.microsoft.com/office/powerpoint/2010/main" val="280820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xmlns="" id="{B45A858E-881C-46A6-B3BB-38AF66B8F999}"/>
              </a:ext>
            </a:extLst>
          </p:cNvPr>
          <p:cNvSpPr>
            <a:spLocks noGrp="1" noChangeArrowheads="1"/>
          </p:cNvSpPr>
          <p:nvPr>
            <p:ph type="hdr" sz="quarter"/>
          </p:nvPr>
        </p:nvSpPr>
        <p:spPr bwMode="auto">
          <a:xfrm>
            <a:off x="0"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47" name="Rectangle 3">
            <a:extLst>
              <a:ext uri="{FF2B5EF4-FFF2-40B4-BE49-F238E27FC236}">
                <a16:creationId xmlns:a16="http://schemas.microsoft.com/office/drawing/2014/main" xmlns="" id="{A76C7A83-A047-4863-99DC-443A82A89530}"/>
              </a:ext>
            </a:extLst>
          </p:cNvPr>
          <p:cNvSpPr>
            <a:spLocks noGrp="1" noChangeArrowheads="1"/>
          </p:cNvSpPr>
          <p:nvPr>
            <p:ph type="dt" idx="1"/>
          </p:nvPr>
        </p:nvSpPr>
        <p:spPr bwMode="auto">
          <a:xfrm>
            <a:off x="3900488" y="0"/>
            <a:ext cx="2981325" cy="463550"/>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lvl1pPr algn="r" defTabSz="923925">
              <a:defRPr sz="1200">
                <a:latin typeface="Times New Roman" charset="0"/>
                <a:ea typeface="ＭＳ Ｐゴシック" charset="-128"/>
                <a:cs typeface="ＭＳ Ｐゴシック" charset="-128"/>
              </a:defRPr>
            </a:lvl1pPr>
          </a:lstStyle>
          <a:p>
            <a:pPr>
              <a:defRPr/>
            </a:pPr>
            <a:endParaRPr lang="en-US"/>
          </a:p>
        </p:txBody>
      </p:sp>
      <p:sp>
        <p:nvSpPr>
          <p:cNvPr id="3076" name="Rectangle 4">
            <a:extLst>
              <a:ext uri="{FF2B5EF4-FFF2-40B4-BE49-F238E27FC236}">
                <a16:creationId xmlns:a16="http://schemas.microsoft.com/office/drawing/2014/main" xmlns="" id="{A2A60EB1-DAFD-4AE9-AB03-60CC4D8EEE96}"/>
              </a:ext>
            </a:extLst>
          </p:cNvPr>
          <p:cNvSpPr>
            <a:spLocks noGrp="1" noRot="1" noChangeAspect="1" noChangeArrowheads="1" noTextEdit="1"/>
          </p:cNvSpPr>
          <p:nvPr>
            <p:ph type="sldImg" idx="2"/>
          </p:nvPr>
        </p:nvSpPr>
        <p:spPr bwMode="auto">
          <a:xfrm>
            <a:off x="1117600" y="698500"/>
            <a:ext cx="4648200"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xmlns="" id="{E281DC59-26C3-4F7F-8E43-93FC93CCE3E1}"/>
              </a:ext>
            </a:extLst>
          </p:cNvPr>
          <p:cNvSpPr>
            <a:spLocks noGrp="1" noChangeArrowheads="1"/>
          </p:cNvSpPr>
          <p:nvPr>
            <p:ph type="body" sz="quarter" idx="3"/>
          </p:nvPr>
        </p:nvSpPr>
        <p:spPr bwMode="auto">
          <a:xfrm>
            <a:off x="917575" y="4416425"/>
            <a:ext cx="5046663" cy="4181475"/>
          </a:xfrm>
          <a:prstGeom prst="rect">
            <a:avLst/>
          </a:prstGeom>
          <a:noFill/>
          <a:ln w="9525">
            <a:noFill/>
            <a:miter lim="800000"/>
            <a:headEnd/>
            <a:tailEnd/>
          </a:ln>
        </p:spPr>
        <p:txBody>
          <a:bodyPr vert="horz" wrap="none" lIns="92436" tIns="46217" rIns="92436" bIns="46217" numCol="1" anchor="ctr"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a:extLst>
              <a:ext uri="{FF2B5EF4-FFF2-40B4-BE49-F238E27FC236}">
                <a16:creationId xmlns:a16="http://schemas.microsoft.com/office/drawing/2014/main" xmlns="" id="{C2C085E6-91D9-44E7-80E9-718A60124C0E}"/>
              </a:ext>
            </a:extLst>
          </p:cNvPr>
          <p:cNvSpPr>
            <a:spLocks noGrp="1" noChangeArrowheads="1"/>
          </p:cNvSpPr>
          <p:nvPr>
            <p:ph type="ftr" sz="quarter" idx="4"/>
          </p:nvPr>
        </p:nvSpPr>
        <p:spPr bwMode="auto">
          <a:xfrm>
            <a:off x="0"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defTabSz="923925">
              <a:defRPr sz="1200">
                <a:latin typeface="Times New Roman" charset="0"/>
                <a:ea typeface="ＭＳ Ｐゴシック" charset="-128"/>
                <a:cs typeface="ＭＳ Ｐゴシック" charset="-128"/>
              </a:defRPr>
            </a:lvl1pPr>
          </a:lstStyle>
          <a:p>
            <a:pPr>
              <a:defRPr/>
            </a:pPr>
            <a:endParaRPr lang="en-US"/>
          </a:p>
        </p:txBody>
      </p:sp>
      <p:sp>
        <p:nvSpPr>
          <p:cNvPr id="6151" name="Rectangle 7">
            <a:extLst>
              <a:ext uri="{FF2B5EF4-FFF2-40B4-BE49-F238E27FC236}">
                <a16:creationId xmlns:a16="http://schemas.microsoft.com/office/drawing/2014/main" xmlns="" id="{0950034D-84CE-4525-AFD4-671AE6465659}"/>
              </a:ext>
            </a:extLst>
          </p:cNvPr>
          <p:cNvSpPr>
            <a:spLocks noGrp="1" noChangeArrowheads="1"/>
          </p:cNvSpPr>
          <p:nvPr>
            <p:ph type="sldNum" sz="quarter" idx="5"/>
          </p:nvPr>
        </p:nvSpPr>
        <p:spPr bwMode="auto">
          <a:xfrm>
            <a:off x="3900488" y="8832850"/>
            <a:ext cx="2981325" cy="463550"/>
          </a:xfrm>
          <a:prstGeom prst="rect">
            <a:avLst/>
          </a:prstGeom>
          <a:noFill/>
          <a:ln w="9525">
            <a:noFill/>
            <a:miter lim="800000"/>
            <a:headEnd/>
            <a:tailEnd/>
          </a:ln>
        </p:spPr>
        <p:txBody>
          <a:bodyPr vert="horz" wrap="none" lIns="92436" tIns="46217" rIns="92436" bIns="46217" numCol="1" anchor="b" anchorCtr="0" compatLnSpc="1">
            <a:prstTxWarp prst="textNoShape">
              <a:avLst/>
            </a:prstTxWarp>
          </a:bodyPr>
          <a:lstStyle>
            <a:lvl1pPr algn="r" defTabSz="923925">
              <a:defRPr sz="1200" smtClean="0">
                <a:latin typeface="Times New Roman" panose="02020603050405020304" pitchFamily="18" charset="0"/>
              </a:defRPr>
            </a:lvl1pPr>
          </a:lstStyle>
          <a:p>
            <a:pPr>
              <a:defRPr/>
            </a:pPr>
            <a:fld id="{DAA890F1-2F48-45ED-9750-542EA7D8C9E6}" type="slidenum">
              <a:rPr lang="en-US" altLang="en-US"/>
              <a:pPr>
                <a:defRPr/>
              </a:pPr>
              <a:t>‹#›</a:t>
            </a:fld>
            <a:endParaRPr lang="en-US" altLang="en-US"/>
          </a:p>
        </p:txBody>
      </p:sp>
    </p:spTree>
    <p:extLst>
      <p:ext uri="{BB962C8B-B14F-4D97-AF65-F5344CB8AC3E}">
        <p14:creationId xmlns:p14="http://schemas.microsoft.com/office/powerpoint/2010/main" val="20985441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a16="http://schemas.microsoft.com/office/drawing/2014/main" xmlns="" id="{3E15B947-44D3-4DC4-90BD-791A8A992B2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D8C4CF68-30FC-4986-BD94-947876E4474E}" type="slidenum">
              <a:rPr lang="en-US" altLang="en-US">
                <a:latin typeface="Times New Roman" panose="02020603050405020304" pitchFamily="18" charset="0"/>
              </a:rPr>
              <a:pPr/>
              <a:t>1</a:t>
            </a:fld>
            <a:endParaRPr lang="en-US" altLang="en-US">
              <a:latin typeface="Times New Roman" panose="02020603050405020304" pitchFamily="18" charset="0"/>
            </a:endParaRPr>
          </a:p>
        </p:txBody>
      </p:sp>
      <p:sp>
        <p:nvSpPr>
          <p:cNvPr id="6147" name="Rectangle 2">
            <a:extLst>
              <a:ext uri="{FF2B5EF4-FFF2-40B4-BE49-F238E27FC236}">
                <a16:creationId xmlns:a16="http://schemas.microsoft.com/office/drawing/2014/main" xmlns="" id="{40F7D2EC-BB14-44C5-9C26-CEBE080D5861}"/>
              </a:ext>
            </a:extLst>
          </p:cNvPr>
          <p:cNvSpPr>
            <a:spLocks noGrp="1" noRot="1" noChangeAspect="1" noChangeArrowheads="1" noTextEdit="1"/>
          </p:cNvSpPr>
          <p:nvPr>
            <p:ph type="sldImg"/>
          </p:nvPr>
        </p:nvSpPr>
        <p:spPr>
          <a:ln/>
        </p:spPr>
      </p:sp>
      <p:sp>
        <p:nvSpPr>
          <p:cNvPr id="6148" name="Rectangle 3">
            <a:extLst>
              <a:ext uri="{FF2B5EF4-FFF2-40B4-BE49-F238E27FC236}">
                <a16:creationId xmlns:a16="http://schemas.microsoft.com/office/drawing/2014/main" xmlns="" id="{5C8CC18E-28B7-4D38-91FE-BB538F8E44E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77598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xmlns="" id="{D07A81BB-96CB-4FBB-BD88-CC3658B57863}"/>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xmlns="" id="{6DD7F04E-9A25-4DC3-8673-2856EE538D4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en-US" dirty="0" smtClean="0">
                <a:latin typeface="Times New Roman" panose="02020603050405020304" pitchFamily="18" charset="0"/>
              </a:rPr>
              <a:t>Şekilde </a:t>
            </a:r>
            <a:r>
              <a:rPr lang="tr-TR" altLang="en-US" dirty="0" err="1" smtClean="0">
                <a:latin typeface="Times New Roman" panose="02020603050405020304" pitchFamily="18" charset="0"/>
              </a:rPr>
              <a:t>macOS'ta</a:t>
            </a:r>
            <a:r>
              <a:rPr lang="tr-TR" altLang="en-US" dirty="0" smtClean="0">
                <a:latin typeface="Times New Roman" panose="02020603050405020304" pitchFamily="18" charset="0"/>
              </a:rPr>
              <a:t> kullanılan </a:t>
            </a:r>
            <a:r>
              <a:rPr lang="tr-TR" altLang="en-US" dirty="0" err="1" smtClean="0">
                <a:latin typeface="Times New Roman" panose="02020603050405020304" pitchFamily="18" charset="0"/>
              </a:rPr>
              <a:t>Bourne-Again</a:t>
            </a:r>
            <a:r>
              <a:rPr lang="tr-TR" altLang="en-US" dirty="0" smtClean="0">
                <a:latin typeface="Times New Roman" panose="02020603050405020304" pitchFamily="18" charset="0"/>
              </a:rPr>
              <a:t> (</a:t>
            </a:r>
            <a:r>
              <a:rPr lang="tr-TR" altLang="en-US" dirty="0" err="1" smtClean="0">
                <a:latin typeface="Times New Roman" panose="02020603050405020304" pitchFamily="18" charset="0"/>
              </a:rPr>
              <a:t>orbash</a:t>
            </a:r>
            <a:r>
              <a:rPr lang="tr-TR" altLang="en-US" dirty="0" smtClean="0">
                <a:latin typeface="Times New Roman" panose="02020603050405020304" pitchFamily="18" charset="0"/>
              </a:rPr>
              <a:t>) Shell </a:t>
            </a:r>
            <a:r>
              <a:rPr lang="tr-TR" altLang="en-US" dirty="0" err="1" smtClean="0">
                <a:latin typeface="Times New Roman" panose="02020603050405020304" pitchFamily="18" charset="0"/>
              </a:rPr>
              <a:t>command</a:t>
            </a:r>
            <a:r>
              <a:rPr lang="tr-TR" altLang="en-US" dirty="0" smtClean="0">
                <a:latin typeface="Times New Roman" panose="02020603050405020304" pitchFamily="18" charset="0"/>
              </a:rPr>
              <a:t> </a:t>
            </a:r>
            <a:r>
              <a:rPr lang="tr-TR" altLang="en-US" dirty="0" err="1" smtClean="0">
                <a:latin typeface="Times New Roman" panose="02020603050405020304" pitchFamily="18" charset="0"/>
              </a:rPr>
              <a:t>interpreter</a:t>
            </a:r>
            <a:r>
              <a:rPr lang="tr-TR" altLang="en-US" dirty="0" smtClean="0">
                <a:latin typeface="Times New Roman" panose="02020603050405020304" pitchFamily="18" charset="0"/>
              </a:rPr>
              <a:t> gösterilmektedir.</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73684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xmlns="" id="{3E8E015A-A900-45D1-8E21-4D4C7F58161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3F5AE06-AC16-4C3D-AAAD-B4FC1F4406E5}" type="slidenum">
              <a:rPr lang="en-US" altLang="en-US">
                <a:latin typeface="Times New Roman" panose="02020603050405020304" pitchFamily="18" charset="0"/>
              </a:rPr>
              <a:pPr/>
              <a:t>12</a:t>
            </a:fld>
            <a:endParaRPr lang="en-US" altLang="en-US">
              <a:latin typeface="Times New Roman" panose="02020603050405020304" pitchFamily="18" charset="0"/>
            </a:endParaRPr>
          </a:p>
        </p:txBody>
      </p:sp>
      <p:sp>
        <p:nvSpPr>
          <p:cNvPr id="24579" name="Rectangle 2">
            <a:extLst>
              <a:ext uri="{FF2B5EF4-FFF2-40B4-BE49-F238E27FC236}">
                <a16:creationId xmlns:a16="http://schemas.microsoft.com/office/drawing/2014/main" xmlns="" id="{A4BEFE14-B474-43E0-8C51-D424A37B8A3F}"/>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xmlns="" id="{A504A065-E088-4655-A67E-8FE45E3966D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86421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xmlns="" id="{C4F45F0E-DA1B-4093-B016-7B3B6EA0A1A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F2FF164-6E8A-4BC1-B191-9D9705F2419E}" type="slidenum">
              <a:rPr lang="en-US" altLang="en-US">
                <a:latin typeface="Times New Roman" panose="02020603050405020304" pitchFamily="18" charset="0"/>
              </a:rPr>
              <a:pPr/>
              <a:t>13</a:t>
            </a:fld>
            <a:endParaRPr lang="en-US" altLang="en-US">
              <a:latin typeface="Times New Roman" panose="02020603050405020304" pitchFamily="18" charset="0"/>
            </a:endParaRPr>
          </a:p>
        </p:txBody>
      </p:sp>
      <p:sp>
        <p:nvSpPr>
          <p:cNvPr id="26627" name="Rectangle 2">
            <a:extLst>
              <a:ext uri="{FF2B5EF4-FFF2-40B4-BE49-F238E27FC236}">
                <a16:creationId xmlns:a16="http://schemas.microsoft.com/office/drawing/2014/main" xmlns="" id="{2B332595-CDB0-4A7B-95ED-0E9FB62206EF}"/>
              </a:ext>
            </a:extLst>
          </p:cNvPr>
          <p:cNvSpPr>
            <a:spLocks noGrp="1" noRot="1" noChangeAspect="1" noChangeArrowheads="1" noTextEdit="1"/>
          </p:cNvSpPr>
          <p:nvPr>
            <p:ph type="sldImg"/>
          </p:nvPr>
        </p:nvSpPr>
        <p:spPr>
          <a:ln/>
        </p:spPr>
      </p:sp>
      <p:sp>
        <p:nvSpPr>
          <p:cNvPr id="26628" name="Rectangle 3">
            <a:extLst>
              <a:ext uri="{FF2B5EF4-FFF2-40B4-BE49-F238E27FC236}">
                <a16:creationId xmlns:a16="http://schemas.microsoft.com/office/drawing/2014/main" xmlns="" id="{6F34B16C-62B1-4DE4-BAA8-BDAFA4CB4B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70512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xmlns="" id="{142979D8-D279-4F81-8D96-576A16CDE274}"/>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xmlns="" id="{B14EC126-86A2-4EFB-B04B-99231C6B47C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en-US" noProof="1" smtClean="0">
                <a:latin typeface="Times New Roman" panose="02020603050405020304" pitchFamily="18" charset="0"/>
              </a:rPr>
              <a:t>Şekilde macOS işletim sisteminin</a:t>
            </a:r>
            <a:r>
              <a:rPr lang="tr-TR" altLang="en-US" baseline="0" noProof="1" smtClean="0">
                <a:latin typeface="Times New Roman" panose="02020603050405020304" pitchFamily="18" charset="0"/>
              </a:rPr>
              <a:t> GUI si gösterilmektedir. </a:t>
            </a:r>
            <a:endParaRPr lang="tr-TR" altLang="en-US" noProof="1" smtClean="0">
              <a:latin typeface="Times New Roman" panose="02020603050405020304" pitchFamily="18" charset="0"/>
            </a:endParaRPr>
          </a:p>
        </p:txBody>
      </p:sp>
    </p:spTree>
    <p:extLst>
      <p:ext uri="{BB962C8B-B14F-4D97-AF65-F5344CB8AC3E}">
        <p14:creationId xmlns:p14="http://schemas.microsoft.com/office/powerpoint/2010/main" val="39782504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a:defRPr/>
            </a:pPr>
            <a:fld id="{DAA890F1-2F48-45ED-9750-542EA7D8C9E6}" type="slidenum">
              <a:rPr lang="en-US" altLang="en-US" smtClean="0"/>
              <a:pPr>
                <a:defRPr/>
              </a:pPr>
              <a:t>15</a:t>
            </a:fld>
            <a:endParaRPr lang="en-US" altLang="en-US"/>
          </a:p>
        </p:txBody>
      </p:sp>
    </p:spTree>
    <p:extLst>
      <p:ext uri="{BB962C8B-B14F-4D97-AF65-F5344CB8AC3E}">
        <p14:creationId xmlns:p14="http://schemas.microsoft.com/office/powerpoint/2010/main" val="825157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xmlns=""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16</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xmlns=""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xmlns=""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en-US" noProof="0" dirty="0">
              <a:latin typeface="Times New Roman" panose="02020603050405020304" pitchFamily="18" charset="0"/>
            </a:endParaRPr>
          </a:p>
        </p:txBody>
      </p:sp>
    </p:spTree>
    <p:extLst>
      <p:ext uri="{BB962C8B-B14F-4D97-AF65-F5344CB8AC3E}">
        <p14:creationId xmlns:p14="http://schemas.microsoft.com/office/powerpoint/2010/main" val="4008711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xmlns="" id="{AE28D529-1073-4615-9C35-6D7E43A25A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97E548C-774C-4A0A-B49B-D7561E8DC014}" type="slidenum">
              <a:rPr lang="en-US" altLang="en-US">
                <a:latin typeface="Times New Roman" panose="02020603050405020304" pitchFamily="18" charset="0"/>
              </a:rPr>
              <a:pPr/>
              <a:t>17</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xmlns="" id="{61D0FB5B-1D70-4814-9519-570E54CA96EA}"/>
              </a:ext>
            </a:extLst>
          </p:cNvPr>
          <p:cNvSpPr>
            <a:spLocks noGrp="1" noRot="1" noChangeAspect="1" noChangeArrowheads="1" noTextEdit="1"/>
          </p:cNvSpPr>
          <p:nvPr>
            <p:ph type="sldImg"/>
          </p:nvPr>
        </p:nvSpPr>
        <p:spPr>
          <a:ln/>
        </p:spPr>
      </p:sp>
      <p:sp>
        <p:nvSpPr>
          <p:cNvPr id="32772" name="Rectangle 3">
            <a:extLst>
              <a:ext uri="{FF2B5EF4-FFF2-40B4-BE49-F238E27FC236}">
                <a16:creationId xmlns:a16="http://schemas.microsoft.com/office/drawing/2014/main" xmlns="" id="{2DE796A1-E6DA-46E5-BEF3-64070886DF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en-US" noProof="0" dirty="0" smtClean="0">
                <a:latin typeface="Times New Roman" panose="02020603050405020304" pitchFamily="18" charset="0"/>
              </a:rPr>
              <a:t>*Basit bir dosya kopyalama</a:t>
            </a:r>
            <a:r>
              <a:rPr lang="tr-TR" altLang="en-US" baseline="0" noProof="0" dirty="0" smtClean="0">
                <a:latin typeface="Times New Roman" panose="02020603050405020304" pitchFamily="18" charset="0"/>
              </a:rPr>
              <a:t> işleminde çok sayıda sistem çağrısının kullanılır. </a:t>
            </a:r>
          </a:p>
          <a:p>
            <a:endParaRPr lang="tr-TR" altLang="en-US" noProof="0" dirty="0" smtClean="0">
              <a:latin typeface="Times New Roman" panose="02020603050405020304" pitchFamily="18" charset="0"/>
            </a:endParaRPr>
          </a:p>
          <a:p>
            <a:r>
              <a:rPr lang="tr-TR" altLang="en-US" noProof="0" dirty="0" smtClean="0">
                <a:latin typeface="Times New Roman" panose="02020603050405020304" pitchFamily="18" charset="0"/>
              </a:rPr>
              <a:t>önce ekrana bir uyarı mesajı yazılır</a:t>
            </a:r>
            <a:r>
              <a:rPr lang="tr-TR" altLang="en-US" baseline="0" noProof="0" dirty="0" smtClean="0">
                <a:latin typeface="Times New Roman" panose="02020603050405020304" pitchFamily="18" charset="0"/>
              </a:rPr>
              <a:t> (örneğin dosya adını giriniz)</a:t>
            </a:r>
            <a:r>
              <a:rPr lang="tr-TR" altLang="en-US" noProof="0" dirty="0" smtClean="0">
                <a:latin typeface="Times New Roman" panose="02020603050405020304" pitchFamily="18" charset="0"/>
              </a:rPr>
              <a:t> ve sonra klavyeden </a:t>
            </a:r>
            <a:r>
              <a:rPr lang="tr-TR" altLang="en-US" noProof="0" dirty="0" err="1" smtClean="0">
                <a:latin typeface="Times New Roman" panose="02020603050405020304" pitchFamily="18" charset="0"/>
              </a:rPr>
              <a:t>input</a:t>
            </a:r>
            <a:r>
              <a:rPr lang="tr-TR" altLang="en-US" noProof="0" dirty="0" smtClean="0">
                <a:latin typeface="Times New Roman" panose="02020603050405020304" pitchFamily="18" charset="0"/>
              </a:rPr>
              <a:t> ve </a:t>
            </a:r>
            <a:r>
              <a:rPr lang="tr-TR" altLang="en-US" noProof="0" dirty="0" err="1" smtClean="0">
                <a:latin typeface="Times New Roman" panose="02020603050405020304" pitchFamily="18" charset="0"/>
              </a:rPr>
              <a:t>output</a:t>
            </a:r>
            <a:r>
              <a:rPr lang="tr-TR" altLang="en-US" noProof="0" dirty="0" smtClean="0">
                <a:latin typeface="Times New Roman" panose="02020603050405020304" pitchFamily="18" charset="0"/>
              </a:rPr>
              <a:t> dosya</a:t>
            </a:r>
            <a:r>
              <a:rPr lang="tr-TR" altLang="en-US" baseline="0" noProof="0" dirty="0" smtClean="0">
                <a:latin typeface="Times New Roman" panose="02020603050405020304" pitchFamily="18" charset="0"/>
              </a:rPr>
              <a:t> adlarının karakterleri okunur. İnteraktif bir sistemde giriş ve çıkış dosya isimlerinin alınması bir dizi sistem çağrısını gerektirir: Mouse tabanlı veya ikon tabanlı sistemlerde dosyaların listelendiği bir </a:t>
            </a:r>
            <a:r>
              <a:rPr lang="tr-TR" altLang="en-US" baseline="0" noProof="0" dirty="0" err="1" smtClean="0">
                <a:latin typeface="Times New Roman" panose="02020603050405020304" pitchFamily="18" charset="0"/>
              </a:rPr>
              <a:t>window</a:t>
            </a:r>
            <a:r>
              <a:rPr lang="tr-TR" altLang="en-US" baseline="0" noProof="0" dirty="0" smtClean="0">
                <a:latin typeface="Times New Roman" panose="02020603050405020304" pitchFamily="18" charset="0"/>
              </a:rPr>
              <a:t> açılabilir kullanıcı </a:t>
            </a:r>
            <a:r>
              <a:rPr lang="tr-TR" altLang="en-US" baseline="0" noProof="0" dirty="0" err="1" smtClean="0">
                <a:latin typeface="Times New Roman" panose="02020603050405020304" pitchFamily="18" charset="0"/>
              </a:rPr>
              <a:t>mouse</a:t>
            </a:r>
            <a:r>
              <a:rPr lang="tr-TR" altLang="en-US" baseline="0" noProof="0" dirty="0" smtClean="0">
                <a:latin typeface="Times New Roman" panose="02020603050405020304" pitchFamily="18" charset="0"/>
              </a:rPr>
              <a:t> ile tıklayarak </a:t>
            </a:r>
            <a:r>
              <a:rPr lang="tr-TR" altLang="en-US" baseline="0" noProof="0" dirty="0" err="1" smtClean="0">
                <a:latin typeface="Times New Roman" panose="02020603050405020304" pitchFamily="18" charset="0"/>
              </a:rPr>
              <a:t>input</a:t>
            </a:r>
            <a:r>
              <a:rPr lang="tr-TR" altLang="en-US" baseline="0" noProof="0" dirty="0" smtClean="0">
                <a:latin typeface="Times New Roman" panose="02020603050405020304" pitchFamily="18" charset="0"/>
              </a:rPr>
              <a:t> dosyasını seçer ardından kullanıcının  </a:t>
            </a:r>
            <a:r>
              <a:rPr lang="tr-TR" altLang="en-US" baseline="0" noProof="0" dirty="0" err="1" smtClean="0">
                <a:latin typeface="Times New Roman" panose="02020603050405020304" pitchFamily="18" charset="0"/>
              </a:rPr>
              <a:t>output</a:t>
            </a:r>
            <a:r>
              <a:rPr lang="tr-TR" altLang="en-US" baseline="0" noProof="0" dirty="0" smtClean="0">
                <a:latin typeface="Times New Roman" panose="02020603050405020304" pitchFamily="18" charset="0"/>
              </a:rPr>
              <a:t> dosya adını girebilmesi için bir </a:t>
            </a:r>
            <a:r>
              <a:rPr lang="tr-TR" altLang="en-US" baseline="0" noProof="0" dirty="0" err="1" smtClean="0">
                <a:latin typeface="Times New Roman" panose="02020603050405020304" pitchFamily="18" charset="0"/>
              </a:rPr>
              <a:t>window</a:t>
            </a:r>
            <a:r>
              <a:rPr lang="tr-TR" altLang="en-US" baseline="0" noProof="0" dirty="0" smtClean="0">
                <a:latin typeface="Times New Roman" panose="02020603050405020304" pitchFamily="18" charset="0"/>
              </a:rPr>
              <a:t> açılır. Bu işlemler çok sayıda I/O sistem çağrısını gerektirir.</a:t>
            </a:r>
          </a:p>
          <a:p>
            <a:endParaRPr lang="tr-TR" altLang="en-US" baseline="0" noProof="0" dirty="0" smtClean="0">
              <a:latin typeface="Times New Roman" panose="02020603050405020304" pitchFamily="18" charset="0"/>
            </a:endParaRPr>
          </a:p>
          <a:p>
            <a:r>
              <a:rPr lang="tr-TR" altLang="en-US" noProof="0" dirty="0" smtClean="0">
                <a:latin typeface="Times New Roman" panose="02020603050405020304" pitchFamily="18" charset="0"/>
              </a:rPr>
              <a:t>İki dosya adı elde edildikten sonra, program girdi dosyasını açmalı ve çıktı dosyasını oluşturup açmalıdır. Bu işlemlerin her biri başka bir sistem çağrısı gerektirir. Her sistem çağrısı için olası hata koşulları ele alınmalıdır. Örneğin, program girdi dosyasını açmaya çalıştığında, o isimde bir dosya olmadığını ya da dosyanın erişime karşı korunduğunu görebilir. Bu durumlarda, program bir hata mesajı vermeli (başka bir sistem çağrıları dizisi) ve ardından anormal şekilde sonlandırmalıdır (başka bir sistem çağrısı). Girdi dosyası varsa, yeni bir çıktı dosyası oluşturmalıyız. Aynı isimde zaten bir çıktı dosyası olduğunu bulabiliriz. Bu durum programın iptal edilmesine (bir sistem çağrısı) neden olabilir veya mevcut dosyayı silip (başka bir sistem çağrısı) yeni bir tane oluşturabiliriz (yine başka bir sistem çağrısı).</a:t>
            </a:r>
            <a:endParaRPr lang="tr-TR" altLang="en-US" noProof="0" dirty="0">
              <a:latin typeface="Times New Roman" panose="02020603050405020304" pitchFamily="18" charset="0"/>
            </a:endParaRPr>
          </a:p>
        </p:txBody>
      </p:sp>
    </p:spTree>
    <p:extLst>
      <p:ext uri="{BB962C8B-B14F-4D97-AF65-F5344CB8AC3E}">
        <p14:creationId xmlns:p14="http://schemas.microsoft.com/office/powerpoint/2010/main" val="25541029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xmlns="" id="{EFC9295D-20C0-40F6-A890-07561CD0232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DED19BE-233D-4E15-858D-397EA24C558C}" type="slidenum">
              <a:rPr lang="en-US" altLang="en-US">
                <a:latin typeface="Times New Roman" panose="02020603050405020304" pitchFamily="18" charset="0"/>
              </a:rPr>
              <a:pPr/>
              <a:t>18</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xmlns="" id="{30945398-3953-4662-8AB2-3599D73528F0}"/>
              </a:ext>
            </a:extLst>
          </p:cNvPr>
          <p:cNvSpPr>
            <a:spLocks noGrp="1" noRot="1" noChangeAspect="1" noChangeArrowheads="1" noTextEdit="1"/>
          </p:cNvSpPr>
          <p:nvPr>
            <p:ph type="sldImg"/>
          </p:nvPr>
        </p:nvSpPr>
        <p:spPr>
          <a:ln/>
        </p:spPr>
      </p:sp>
      <p:sp>
        <p:nvSpPr>
          <p:cNvPr id="30724" name="Rectangle 3">
            <a:extLst>
              <a:ext uri="{FF2B5EF4-FFF2-40B4-BE49-F238E27FC236}">
                <a16:creationId xmlns:a16="http://schemas.microsoft.com/office/drawing/2014/main" xmlns="" id="{AA564743-CEA6-4703-B1E3-72C2EA3754E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tr-TR" altLang="en-US" noProof="0" dirty="0" smtClean="0">
              <a:latin typeface="Times New Roman" panose="02020603050405020304" pitchFamily="18" charset="0"/>
            </a:endParaRPr>
          </a:p>
          <a:p>
            <a:r>
              <a:rPr lang="tr-TR" altLang="en-US" noProof="0" dirty="0" smtClean="0">
                <a:latin typeface="Times New Roman" panose="02020603050405020304" pitchFamily="18" charset="0"/>
              </a:rPr>
              <a:t>Bir </a:t>
            </a:r>
            <a:r>
              <a:rPr lang="tr-TR" altLang="en-US" b="1" noProof="0" dirty="0" smtClean="0">
                <a:latin typeface="Times New Roman" panose="02020603050405020304" pitchFamily="18" charset="0"/>
              </a:rPr>
              <a:t>avantajı</a:t>
            </a:r>
            <a:r>
              <a:rPr lang="tr-TR" altLang="en-US" noProof="0" dirty="0" smtClean="0">
                <a:latin typeface="Times New Roman" panose="02020603050405020304" pitchFamily="18" charset="0"/>
              </a:rPr>
              <a:t>, </a:t>
            </a:r>
            <a:r>
              <a:rPr lang="tr-TR" altLang="en-US" b="1" noProof="0" dirty="0" smtClean="0">
                <a:latin typeface="Times New Roman" panose="02020603050405020304" pitchFamily="18" charset="0"/>
              </a:rPr>
              <a:t>program</a:t>
            </a:r>
            <a:r>
              <a:rPr lang="tr-TR" altLang="en-US" noProof="0" dirty="0" smtClean="0">
                <a:latin typeface="Times New Roman" panose="02020603050405020304" pitchFamily="18" charset="0"/>
              </a:rPr>
              <a:t> </a:t>
            </a:r>
            <a:r>
              <a:rPr lang="tr-TR" altLang="en-US" b="1" noProof="0" dirty="0" smtClean="0">
                <a:latin typeface="Times New Roman" panose="02020603050405020304" pitchFamily="18" charset="0"/>
              </a:rPr>
              <a:t>taşınabilirliği (</a:t>
            </a:r>
            <a:r>
              <a:rPr lang="tr-TR" altLang="en-US" b="1" noProof="0" dirty="0" err="1" smtClean="0">
                <a:latin typeface="Times New Roman" panose="02020603050405020304" pitchFamily="18" charset="0"/>
              </a:rPr>
              <a:t>portability</a:t>
            </a:r>
            <a:r>
              <a:rPr lang="tr-TR" altLang="en-US" b="1" noProof="0" dirty="0" smtClean="0">
                <a:latin typeface="Times New Roman" panose="02020603050405020304" pitchFamily="18" charset="0"/>
              </a:rPr>
              <a:t>)</a:t>
            </a:r>
            <a:r>
              <a:rPr lang="tr-TR" altLang="en-US" noProof="0" dirty="0" smtClean="0">
                <a:latin typeface="Times New Roman" panose="02020603050405020304" pitchFamily="18" charset="0"/>
              </a:rPr>
              <a:t> ile ilgilidir. Bir API kullanarak bir program tasarlayan bir uygulama programcısı, kendi programının </a:t>
            </a:r>
            <a:r>
              <a:rPr lang="tr-TR" altLang="en-US" b="1" noProof="0" dirty="0" smtClean="0">
                <a:latin typeface="Times New Roman" panose="02020603050405020304" pitchFamily="18" charset="0"/>
              </a:rPr>
              <a:t>aynı</a:t>
            </a:r>
            <a:r>
              <a:rPr lang="tr-TR" altLang="en-US" noProof="0" dirty="0" smtClean="0">
                <a:latin typeface="Times New Roman" panose="02020603050405020304" pitchFamily="18" charset="0"/>
              </a:rPr>
              <a:t> </a:t>
            </a:r>
            <a:r>
              <a:rPr lang="tr-TR" altLang="en-US" b="1" noProof="0" dirty="0" err="1" smtClean="0">
                <a:latin typeface="Times New Roman" panose="02020603050405020304" pitchFamily="18" charset="0"/>
              </a:rPr>
              <a:t>API'yi</a:t>
            </a:r>
            <a:r>
              <a:rPr lang="tr-TR" altLang="en-US" noProof="0" dirty="0" smtClean="0">
                <a:latin typeface="Times New Roman" panose="02020603050405020304" pitchFamily="18" charset="0"/>
              </a:rPr>
              <a:t> </a:t>
            </a:r>
            <a:r>
              <a:rPr lang="tr-TR" altLang="en-US" b="1" noProof="0" dirty="0" smtClean="0">
                <a:latin typeface="Times New Roman" panose="02020603050405020304" pitchFamily="18" charset="0"/>
              </a:rPr>
              <a:t>destekleyen</a:t>
            </a:r>
            <a:r>
              <a:rPr lang="tr-TR" altLang="en-US" noProof="0" dirty="0" smtClean="0">
                <a:latin typeface="Times New Roman" panose="02020603050405020304" pitchFamily="18" charset="0"/>
              </a:rPr>
              <a:t> </a:t>
            </a:r>
            <a:r>
              <a:rPr lang="tr-TR" altLang="en-US" b="1" noProof="0" dirty="0" smtClean="0">
                <a:latin typeface="Times New Roman" panose="02020603050405020304" pitchFamily="18" charset="0"/>
              </a:rPr>
              <a:t>herhangi</a:t>
            </a:r>
            <a:r>
              <a:rPr lang="tr-TR" altLang="en-US" noProof="0" dirty="0" smtClean="0">
                <a:latin typeface="Times New Roman" panose="02020603050405020304" pitchFamily="18" charset="0"/>
              </a:rPr>
              <a:t> bir </a:t>
            </a:r>
            <a:r>
              <a:rPr lang="tr-TR" altLang="en-US" b="1" noProof="0" dirty="0" smtClean="0">
                <a:latin typeface="Times New Roman" panose="02020603050405020304" pitchFamily="18" charset="0"/>
              </a:rPr>
              <a:t>sistemde</a:t>
            </a:r>
            <a:r>
              <a:rPr lang="tr-TR" altLang="en-US" noProof="0" dirty="0" smtClean="0">
                <a:latin typeface="Times New Roman" panose="02020603050405020304" pitchFamily="18" charset="0"/>
              </a:rPr>
              <a:t> derlenmesini ve çalışması</a:t>
            </a:r>
            <a:r>
              <a:rPr lang="tr-TR" altLang="en-US" baseline="0" noProof="0" dirty="0" smtClean="0">
                <a:latin typeface="Times New Roman" panose="02020603050405020304" pitchFamily="18" charset="0"/>
              </a:rPr>
              <a:t> mümkün olur. (gerçekte mimari farklılıklar bunu göründüğünden daha zor hale getirse de)</a:t>
            </a:r>
          </a:p>
          <a:p>
            <a:endParaRPr lang="tr-TR" altLang="en-US" baseline="0" noProof="0" dirty="0" smtClean="0">
              <a:latin typeface="Times New Roman" panose="02020603050405020304" pitchFamily="18" charset="0"/>
            </a:endParaRPr>
          </a:p>
          <a:p>
            <a:r>
              <a:rPr lang="tr-TR" altLang="en-US" noProof="0" dirty="0" smtClean="0">
                <a:latin typeface="Times New Roman" panose="02020603050405020304" pitchFamily="18" charset="0"/>
              </a:rPr>
              <a:t>Ayrıca, </a:t>
            </a:r>
            <a:r>
              <a:rPr lang="tr-TR" altLang="en-US" b="1" noProof="0" dirty="0" smtClean="0">
                <a:latin typeface="Times New Roman" panose="02020603050405020304" pitchFamily="18" charset="0"/>
              </a:rPr>
              <a:t>gerçek</a:t>
            </a:r>
            <a:r>
              <a:rPr lang="tr-TR" altLang="en-US" noProof="0" dirty="0" smtClean="0">
                <a:latin typeface="Times New Roman" panose="02020603050405020304" pitchFamily="18" charset="0"/>
              </a:rPr>
              <a:t> </a:t>
            </a:r>
            <a:r>
              <a:rPr lang="tr-TR" altLang="en-US" b="1" noProof="0" dirty="0" smtClean="0">
                <a:latin typeface="Times New Roman" panose="02020603050405020304" pitchFamily="18" charset="0"/>
              </a:rPr>
              <a:t>sistem</a:t>
            </a:r>
            <a:r>
              <a:rPr lang="tr-TR" altLang="en-US" noProof="0" dirty="0" smtClean="0">
                <a:latin typeface="Times New Roman" panose="02020603050405020304" pitchFamily="18" charset="0"/>
              </a:rPr>
              <a:t> </a:t>
            </a:r>
            <a:r>
              <a:rPr lang="tr-TR" altLang="en-US" b="1" noProof="0" dirty="0" smtClean="0">
                <a:latin typeface="Times New Roman" panose="02020603050405020304" pitchFamily="18" charset="0"/>
              </a:rPr>
              <a:t>çağrıları</a:t>
            </a:r>
            <a:r>
              <a:rPr lang="tr-TR" altLang="en-US" noProof="0" dirty="0" smtClean="0">
                <a:latin typeface="Times New Roman" panose="02020603050405020304" pitchFamily="18" charset="0"/>
              </a:rPr>
              <a:t>, genellikle bir uygulama programcısı tarafından sunulan </a:t>
            </a:r>
            <a:r>
              <a:rPr lang="tr-TR" altLang="en-US" noProof="0" dirty="0" err="1" smtClean="0">
                <a:latin typeface="Times New Roman" panose="02020603050405020304" pitchFamily="18" charset="0"/>
              </a:rPr>
              <a:t>API'dan</a:t>
            </a:r>
            <a:r>
              <a:rPr lang="tr-TR" altLang="en-US" noProof="0" dirty="0" smtClean="0">
                <a:latin typeface="Times New Roman" panose="02020603050405020304" pitchFamily="18" charset="0"/>
              </a:rPr>
              <a:t> </a:t>
            </a:r>
            <a:r>
              <a:rPr lang="tr-TR" altLang="en-US" b="1" noProof="0" dirty="0" smtClean="0">
                <a:latin typeface="Times New Roman" panose="02020603050405020304" pitchFamily="18" charset="0"/>
              </a:rPr>
              <a:t>daha</a:t>
            </a:r>
            <a:r>
              <a:rPr lang="tr-TR" altLang="en-US" noProof="0" dirty="0" smtClean="0">
                <a:latin typeface="Times New Roman" panose="02020603050405020304" pitchFamily="18" charset="0"/>
              </a:rPr>
              <a:t> </a:t>
            </a:r>
            <a:r>
              <a:rPr lang="tr-TR" altLang="en-US" b="1" noProof="0" dirty="0" smtClean="0">
                <a:latin typeface="Times New Roman" panose="02020603050405020304" pitchFamily="18" charset="0"/>
              </a:rPr>
              <a:t>ayrıntılı</a:t>
            </a:r>
            <a:r>
              <a:rPr lang="tr-TR" altLang="en-US" noProof="0" dirty="0" smtClean="0">
                <a:latin typeface="Times New Roman" panose="02020603050405020304" pitchFamily="18" charset="0"/>
              </a:rPr>
              <a:t> ve </a:t>
            </a:r>
            <a:r>
              <a:rPr lang="tr-TR" altLang="en-US" b="1" noProof="0" dirty="0" smtClean="0">
                <a:latin typeface="Times New Roman" panose="02020603050405020304" pitchFamily="18" charset="0"/>
              </a:rPr>
              <a:t>çalışılması</a:t>
            </a:r>
            <a:r>
              <a:rPr lang="tr-TR" altLang="en-US" noProof="0" dirty="0" smtClean="0">
                <a:latin typeface="Times New Roman" panose="02020603050405020304" pitchFamily="18" charset="0"/>
              </a:rPr>
              <a:t> daha </a:t>
            </a:r>
            <a:r>
              <a:rPr lang="tr-TR" altLang="en-US" b="1" noProof="0" dirty="0" smtClean="0">
                <a:latin typeface="Times New Roman" panose="02020603050405020304" pitchFamily="18" charset="0"/>
              </a:rPr>
              <a:t>zor</a:t>
            </a:r>
            <a:r>
              <a:rPr lang="tr-TR" altLang="en-US" noProof="0" dirty="0" smtClean="0">
                <a:latin typeface="Times New Roman" panose="02020603050405020304" pitchFamily="18" charset="0"/>
              </a:rPr>
              <a:t> olabilir.</a:t>
            </a:r>
          </a:p>
          <a:p>
            <a:endParaRPr lang="tr-TR" altLang="en-US" noProof="0" dirty="0" smtClean="0">
              <a:latin typeface="Times New Roman" panose="02020603050405020304" pitchFamily="18" charset="0"/>
            </a:endParaRPr>
          </a:p>
          <a:p>
            <a:r>
              <a:rPr lang="tr-TR" altLang="en-US" b="1" noProof="0" dirty="0" err="1" smtClean="0">
                <a:latin typeface="Times New Roman" panose="02020603050405020304" pitchFamily="18" charset="0"/>
              </a:rPr>
              <a:t>API'deki</a:t>
            </a:r>
            <a:r>
              <a:rPr lang="tr-TR" altLang="en-US" noProof="0" dirty="0" smtClean="0">
                <a:latin typeface="Times New Roman" panose="02020603050405020304" pitchFamily="18" charset="0"/>
              </a:rPr>
              <a:t> bir işlev ile bu </a:t>
            </a:r>
            <a:r>
              <a:rPr lang="tr-TR" altLang="en-US" b="1" noProof="0" dirty="0" smtClean="0">
                <a:latin typeface="Times New Roman" panose="02020603050405020304" pitchFamily="18" charset="0"/>
              </a:rPr>
              <a:t>APInin</a:t>
            </a:r>
            <a:r>
              <a:rPr lang="tr-TR" altLang="en-US" noProof="0" dirty="0" smtClean="0">
                <a:latin typeface="Times New Roman" panose="02020603050405020304" pitchFamily="18" charset="0"/>
              </a:rPr>
              <a:t> </a:t>
            </a:r>
            <a:r>
              <a:rPr lang="tr-TR" altLang="en-US" b="1" noProof="0" dirty="0" err="1" smtClean="0">
                <a:latin typeface="Times New Roman" panose="02020603050405020304" pitchFamily="18" charset="0"/>
              </a:rPr>
              <a:t>kernel</a:t>
            </a:r>
            <a:r>
              <a:rPr lang="tr-TR" altLang="en-US" noProof="0" dirty="0" smtClean="0">
                <a:latin typeface="Times New Roman" panose="02020603050405020304" pitchFamily="18" charset="0"/>
              </a:rPr>
              <a:t> içindeki ilişkili </a:t>
            </a:r>
            <a:r>
              <a:rPr lang="tr-TR" altLang="en-US" b="1" noProof="0" dirty="0" smtClean="0">
                <a:latin typeface="Times New Roman" panose="02020603050405020304" pitchFamily="18" charset="0"/>
              </a:rPr>
              <a:t>sistem</a:t>
            </a:r>
            <a:r>
              <a:rPr lang="tr-TR" altLang="en-US" noProof="0" dirty="0" smtClean="0">
                <a:latin typeface="Times New Roman" panose="02020603050405020304" pitchFamily="18" charset="0"/>
              </a:rPr>
              <a:t> </a:t>
            </a:r>
            <a:r>
              <a:rPr lang="tr-TR" altLang="en-US" b="1" noProof="0" dirty="0" smtClean="0">
                <a:latin typeface="Times New Roman" panose="02020603050405020304" pitchFamily="18" charset="0"/>
              </a:rPr>
              <a:t>çağrısı</a:t>
            </a:r>
            <a:r>
              <a:rPr lang="tr-TR" altLang="en-US" noProof="0" dirty="0" smtClean="0">
                <a:latin typeface="Times New Roman" panose="02020603050405020304" pitchFamily="18" charset="0"/>
              </a:rPr>
              <a:t> arasında genellikle </a:t>
            </a:r>
            <a:r>
              <a:rPr lang="tr-TR" altLang="en-US" b="1" noProof="0" dirty="0" smtClean="0">
                <a:latin typeface="Times New Roman" panose="02020603050405020304" pitchFamily="18" charset="0"/>
              </a:rPr>
              <a:t>güçlü</a:t>
            </a:r>
            <a:r>
              <a:rPr lang="tr-TR" altLang="en-US" noProof="0" dirty="0" smtClean="0">
                <a:latin typeface="Times New Roman" panose="02020603050405020304" pitchFamily="18" charset="0"/>
              </a:rPr>
              <a:t> bir </a:t>
            </a:r>
            <a:r>
              <a:rPr lang="tr-TR" altLang="en-US" b="1" noProof="0" dirty="0" smtClean="0">
                <a:latin typeface="Times New Roman" panose="02020603050405020304" pitchFamily="18" charset="0"/>
              </a:rPr>
              <a:t>bağlılık</a:t>
            </a:r>
            <a:r>
              <a:rPr lang="tr-TR" altLang="en-US" noProof="0" dirty="0" smtClean="0">
                <a:latin typeface="Times New Roman" panose="02020603050405020304" pitchFamily="18" charset="0"/>
              </a:rPr>
              <a:t> vardır.</a:t>
            </a:r>
            <a:endParaRPr lang="tr-TR" altLang="en-US" noProof="0" dirty="0">
              <a:latin typeface="Times New Roman" panose="02020603050405020304" pitchFamily="18" charset="0"/>
            </a:endParaRPr>
          </a:p>
        </p:txBody>
      </p:sp>
    </p:spTree>
    <p:extLst>
      <p:ext uri="{BB962C8B-B14F-4D97-AF65-F5344CB8AC3E}">
        <p14:creationId xmlns:p14="http://schemas.microsoft.com/office/powerpoint/2010/main" val="2079179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xmlns="" id="{FE56B275-0BAF-4D11-8861-A6AD21BD70F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D51DE52-A2FA-4DD9-8778-F3F9593F4483}" type="slidenum">
              <a:rPr lang="en-US" altLang="en-US">
                <a:latin typeface="Times New Roman" panose="02020603050405020304" pitchFamily="18" charset="0"/>
              </a:rPr>
              <a:pPr/>
              <a:t>19</a:t>
            </a:fld>
            <a:endParaRPr lang="en-US" altLang="en-US">
              <a:latin typeface="Times New Roman" panose="02020603050405020304" pitchFamily="18" charset="0"/>
            </a:endParaRPr>
          </a:p>
        </p:txBody>
      </p:sp>
      <p:sp>
        <p:nvSpPr>
          <p:cNvPr id="34819" name="Rectangle 2">
            <a:extLst>
              <a:ext uri="{FF2B5EF4-FFF2-40B4-BE49-F238E27FC236}">
                <a16:creationId xmlns:a16="http://schemas.microsoft.com/office/drawing/2014/main" xmlns="" id="{7A31EF38-9D9C-4353-9BE3-64660DFC1B08}"/>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xmlns="" id="{BC6D288B-294C-425D-B18E-3E0F65AD6CE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400963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xmlns=""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20</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xmlns=""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xmlns=""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2367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7">
            <a:extLst>
              <a:ext uri="{FF2B5EF4-FFF2-40B4-BE49-F238E27FC236}">
                <a16:creationId xmlns:a16="http://schemas.microsoft.com/office/drawing/2014/main" xmlns="" id="{A6A822E9-8F13-47AB-9E4E-B18AB2E1FD3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ACCEF3C-8989-4032-A095-D133C1713EDA}" type="slidenum">
              <a:rPr lang="en-US" altLang="en-US">
                <a:latin typeface="Times New Roman" panose="02020603050405020304" pitchFamily="18" charset="0"/>
              </a:rPr>
              <a:pPr/>
              <a:t>2</a:t>
            </a:fld>
            <a:endParaRPr lang="en-US" altLang="en-US">
              <a:latin typeface="Times New Roman" panose="02020603050405020304" pitchFamily="18" charset="0"/>
            </a:endParaRPr>
          </a:p>
        </p:txBody>
      </p:sp>
      <p:sp>
        <p:nvSpPr>
          <p:cNvPr id="8195" name="Rectangle 2">
            <a:extLst>
              <a:ext uri="{FF2B5EF4-FFF2-40B4-BE49-F238E27FC236}">
                <a16:creationId xmlns:a16="http://schemas.microsoft.com/office/drawing/2014/main" xmlns="" id="{3520E619-9440-4535-B6E9-BC7E8804B9A6}"/>
              </a:ext>
            </a:extLst>
          </p:cNvPr>
          <p:cNvSpPr>
            <a:spLocks noGrp="1" noRot="1" noChangeAspect="1" noChangeArrowheads="1" noTextEdit="1"/>
          </p:cNvSpPr>
          <p:nvPr>
            <p:ph type="sldImg"/>
          </p:nvPr>
        </p:nvSpPr>
        <p:spPr>
          <a:ln/>
        </p:spPr>
      </p:sp>
      <p:sp>
        <p:nvSpPr>
          <p:cNvPr id="8196" name="Rectangle 3">
            <a:extLst>
              <a:ext uri="{FF2B5EF4-FFF2-40B4-BE49-F238E27FC236}">
                <a16:creationId xmlns:a16="http://schemas.microsoft.com/office/drawing/2014/main" xmlns="" id="{E55EEC95-E703-4EFF-BB87-4741BBEECC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9339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a:extLst>
              <a:ext uri="{FF2B5EF4-FFF2-40B4-BE49-F238E27FC236}">
                <a16:creationId xmlns:a16="http://schemas.microsoft.com/office/drawing/2014/main" xmlns="" id="{0B7197EB-9EA5-440C-BF44-3CCC1D8BD17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60ADBD1-0CFE-4524-B710-0FA45B67A62C}" type="slidenum">
              <a:rPr lang="en-US" altLang="en-US">
                <a:latin typeface="Times New Roman" panose="02020603050405020304" pitchFamily="18" charset="0"/>
              </a:rPr>
              <a:pPr/>
              <a:t>21</a:t>
            </a:fld>
            <a:endParaRPr lang="en-US" altLang="en-US">
              <a:latin typeface="Times New Roman" panose="02020603050405020304" pitchFamily="18" charset="0"/>
            </a:endParaRPr>
          </a:p>
        </p:txBody>
      </p:sp>
      <p:sp>
        <p:nvSpPr>
          <p:cNvPr id="36867" name="Rectangle 2">
            <a:extLst>
              <a:ext uri="{FF2B5EF4-FFF2-40B4-BE49-F238E27FC236}">
                <a16:creationId xmlns:a16="http://schemas.microsoft.com/office/drawing/2014/main" xmlns="" id="{5E333021-2AC7-4A64-BBE4-34E771567509}"/>
              </a:ext>
            </a:extLst>
          </p:cNvPr>
          <p:cNvSpPr>
            <a:spLocks noGrp="1" noRot="1" noChangeAspect="1" noChangeArrowheads="1" noTextEdit="1"/>
          </p:cNvSpPr>
          <p:nvPr>
            <p:ph type="sldImg"/>
          </p:nvPr>
        </p:nvSpPr>
        <p:spPr>
          <a:ln/>
        </p:spPr>
      </p:sp>
      <p:sp>
        <p:nvSpPr>
          <p:cNvPr id="36868" name="Rectangle 3">
            <a:extLst>
              <a:ext uri="{FF2B5EF4-FFF2-40B4-BE49-F238E27FC236}">
                <a16:creationId xmlns:a16="http://schemas.microsoft.com/office/drawing/2014/main" xmlns="" id="{A4293FD2-C714-429D-A3AA-6BC581EAC28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598239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a:extLst>
              <a:ext uri="{FF2B5EF4-FFF2-40B4-BE49-F238E27FC236}">
                <a16:creationId xmlns:a16="http://schemas.microsoft.com/office/drawing/2014/main" xmlns="" id="{A507351B-D712-437E-98E7-F662A74309F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32DF0B5-6DB1-40E4-9D70-8430FC6C4E9F}" type="slidenum">
              <a:rPr lang="en-US" altLang="en-US">
                <a:latin typeface="Times New Roman" panose="02020603050405020304" pitchFamily="18" charset="0"/>
              </a:rPr>
              <a:pPr/>
              <a:t>22</a:t>
            </a:fld>
            <a:endParaRPr lang="en-US" altLang="en-US">
              <a:latin typeface="Times New Roman" panose="02020603050405020304" pitchFamily="18" charset="0"/>
            </a:endParaRPr>
          </a:p>
        </p:txBody>
      </p:sp>
      <p:sp>
        <p:nvSpPr>
          <p:cNvPr id="38915" name="Rectangle 2">
            <a:extLst>
              <a:ext uri="{FF2B5EF4-FFF2-40B4-BE49-F238E27FC236}">
                <a16:creationId xmlns:a16="http://schemas.microsoft.com/office/drawing/2014/main" xmlns="" id="{8FC88A25-20C1-4AB0-93D3-5CD9170E7C71}"/>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xmlns="" id="{88BD605D-FC05-4B6D-A985-DA551A53D53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en-US" noProof="0" dirty="0" smtClean="0">
                <a:latin typeface="Times New Roman" panose="02020603050405020304" pitchFamily="18" charset="0"/>
              </a:rPr>
              <a:t>Bir API, sistem çağrısı </a:t>
            </a:r>
            <a:r>
              <a:rPr lang="tr-TR" altLang="en-US" noProof="0" dirty="0" err="1" smtClean="0">
                <a:latin typeface="Times New Roman" panose="02020603050405020304" pitchFamily="18" charset="0"/>
              </a:rPr>
              <a:t>arayüzü</a:t>
            </a:r>
            <a:r>
              <a:rPr lang="tr-TR" altLang="en-US" noProof="0" dirty="0" smtClean="0">
                <a:latin typeface="Times New Roman" panose="02020603050405020304" pitchFamily="18" charset="0"/>
              </a:rPr>
              <a:t> ve işletim sistemi arasındaki ilişki, </a:t>
            </a:r>
          </a:p>
          <a:p>
            <a:endParaRPr lang="tr-TR" altLang="en-US" noProof="0" dirty="0" smtClean="0">
              <a:latin typeface="Times New Roman" panose="02020603050405020304" pitchFamily="18" charset="0"/>
            </a:endParaRPr>
          </a:p>
          <a:p>
            <a:r>
              <a:rPr lang="tr-TR" altLang="en-US" noProof="0" dirty="0" smtClean="0">
                <a:latin typeface="Times New Roman" panose="02020603050405020304" pitchFamily="18" charset="0"/>
              </a:rPr>
              <a:t>Şekilde bir kullanıcı uygulaması</a:t>
            </a:r>
            <a:r>
              <a:rPr lang="tr-TR" altLang="en-US" baseline="0" noProof="0" dirty="0" smtClean="0">
                <a:latin typeface="Times New Roman" panose="02020603050405020304" pitchFamily="18" charset="0"/>
              </a:rPr>
              <a:t> </a:t>
            </a:r>
            <a:r>
              <a:rPr lang="tr-TR" altLang="en-US" baseline="0" noProof="0" dirty="0" err="1" smtClean="0">
                <a:latin typeface="Times New Roman" panose="02020603050405020304" pitchFamily="18" charset="0"/>
              </a:rPr>
              <a:t>open</a:t>
            </a:r>
            <a:r>
              <a:rPr lang="tr-TR" altLang="en-US" baseline="0" noProof="0" dirty="0" smtClean="0">
                <a:latin typeface="Times New Roman" panose="02020603050405020304" pitchFamily="18" charset="0"/>
              </a:rPr>
              <a:t>() API </a:t>
            </a:r>
            <a:r>
              <a:rPr lang="tr-TR" altLang="en-US" baseline="0" noProof="0" dirty="0" err="1" smtClean="0">
                <a:latin typeface="Times New Roman" panose="02020603050405020304" pitchFamily="18" charset="0"/>
              </a:rPr>
              <a:t>yi</a:t>
            </a:r>
            <a:r>
              <a:rPr lang="tr-TR" altLang="en-US" baseline="0" noProof="0" dirty="0" smtClean="0">
                <a:latin typeface="Times New Roman" panose="02020603050405020304" pitchFamily="18" charset="0"/>
              </a:rPr>
              <a:t> çağırıyor, </a:t>
            </a:r>
            <a:r>
              <a:rPr lang="tr-TR" altLang="en-US" baseline="0" noProof="0" dirty="0" err="1" smtClean="0">
                <a:latin typeface="Times New Roman" panose="02020603050405020304" pitchFamily="18" charset="0"/>
              </a:rPr>
              <a:t>sytem</a:t>
            </a:r>
            <a:r>
              <a:rPr lang="tr-TR" altLang="en-US" baseline="0" noProof="0" dirty="0" smtClean="0">
                <a:latin typeface="Times New Roman" panose="02020603050405020304" pitchFamily="18" charset="0"/>
              </a:rPr>
              <a:t> </a:t>
            </a:r>
            <a:r>
              <a:rPr lang="tr-TR" altLang="en-US" baseline="0" noProof="0" dirty="0" err="1" smtClean="0">
                <a:latin typeface="Times New Roman" panose="02020603050405020304" pitchFamily="18" charset="0"/>
              </a:rPr>
              <a:t>call</a:t>
            </a:r>
            <a:r>
              <a:rPr lang="tr-TR" altLang="en-US" baseline="0" noProof="0" dirty="0" smtClean="0">
                <a:latin typeface="Times New Roman" panose="02020603050405020304" pitchFamily="18" charset="0"/>
              </a:rPr>
              <a:t> </a:t>
            </a:r>
            <a:r>
              <a:rPr lang="tr-TR" altLang="en-US" baseline="0" noProof="0" dirty="0" err="1" smtClean="0">
                <a:latin typeface="Times New Roman" panose="02020603050405020304" pitchFamily="18" charset="0"/>
              </a:rPr>
              <a:t>interface</a:t>
            </a:r>
            <a:r>
              <a:rPr lang="tr-TR" altLang="en-US" baseline="0" noProof="0" dirty="0" smtClean="0">
                <a:latin typeface="Times New Roman" panose="02020603050405020304" pitchFamily="18" charset="0"/>
              </a:rPr>
              <a:t> kullanıcı tarafından gelen </a:t>
            </a:r>
            <a:r>
              <a:rPr lang="tr-TR" altLang="en-US" baseline="0" noProof="0" dirty="0" err="1" smtClean="0">
                <a:latin typeface="Times New Roman" panose="02020603050405020304" pitchFamily="18" charset="0"/>
              </a:rPr>
              <a:t>open</a:t>
            </a:r>
            <a:r>
              <a:rPr lang="tr-TR" altLang="en-US" baseline="0" noProof="0" dirty="0" smtClean="0">
                <a:latin typeface="Times New Roman" panose="02020603050405020304" pitchFamily="18" charset="0"/>
              </a:rPr>
              <a:t>() API isteği için </a:t>
            </a:r>
            <a:r>
              <a:rPr lang="tr-TR" altLang="en-US" baseline="0" noProof="0" dirty="0" err="1" smtClean="0">
                <a:latin typeface="Times New Roman" panose="02020603050405020304" pitchFamily="18" charset="0"/>
              </a:rPr>
              <a:t>kernel</a:t>
            </a:r>
            <a:r>
              <a:rPr lang="tr-TR" altLang="en-US" baseline="0" noProof="0" dirty="0" smtClean="0">
                <a:latin typeface="Times New Roman" panose="02020603050405020304" pitchFamily="18" charset="0"/>
              </a:rPr>
              <a:t> </a:t>
            </a:r>
            <a:r>
              <a:rPr lang="tr-TR" altLang="en-US" baseline="0" noProof="0" dirty="0" err="1" smtClean="0">
                <a:latin typeface="Times New Roman" panose="02020603050405020304" pitchFamily="18" charset="0"/>
              </a:rPr>
              <a:t>modundaki</a:t>
            </a:r>
            <a:r>
              <a:rPr lang="tr-TR" altLang="en-US" baseline="0" noProof="0" dirty="0" smtClean="0">
                <a:latin typeface="Times New Roman" panose="02020603050405020304" pitchFamily="18" charset="0"/>
              </a:rPr>
              <a:t> gerekli </a:t>
            </a:r>
            <a:r>
              <a:rPr lang="tr-TR" altLang="en-US" baseline="0" noProof="0" dirty="0" err="1" smtClean="0">
                <a:latin typeface="Times New Roman" panose="02020603050405020304" pitchFamily="18" charset="0"/>
              </a:rPr>
              <a:t>system</a:t>
            </a:r>
            <a:r>
              <a:rPr lang="tr-TR" altLang="en-US" baseline="0" noProof="0" dirty="0" smtClean="0">
                <a:latin typeface="Times New Roman" panose="02020603050405020304" pitchFamily="18" charset="0"/>
              </a:rPr>
              <a:t> çağrısını çağırıyor.</a:t>
            </a:r>
            <a:r>
              <a:rPr lang="tr-TR" altLang="en-US" noProof="0" dirty="0" smtClean="0">
                <a:latin typeface="Times New Roman" panose="02020603050405020304" pitchFamily="18" charset="0"/>
              </a:rPr>
              <a:t>.</a:t>
            </a:r>
            <a:endParaRPr lang="tr-TR" altLang="en-US" noProof="0" dirty="0">
              <a:latin typeface="Times New Roman" panose="02020603050405020304" pitchFamily="18" charset="0"/>
            </a:endParaRPr>
          </a:p>
        </p:txBody>
      </p:sp>
    </p:spTree>
    <p:extLst>
      <p:ext uri="{BB962C8B-B14F-4D97-AF65-F5344CB8AC3E}">
        <p14:creationId xmlns:p14="http://schemas.microsoft.com/office/powerpoint/2010/main" val="38543159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xmlns="" id="{445F60E8-26A3-44B1-86D8-9C36811F53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96AA71C-5868-45F1-8571-E62C9C187BD1}" type="slidenum">
              <a:rPr lang="en-US" altLang="en-US">
                <a:latin typeface="Times New Roman" panose="02020603050405020304" pitchFamily="18" charset="0"/>
              </a:rPr>
              <a:pPr/>
              <a:t>23</a:t>
            </a:fld>
            <a:endParaRPr lang="en-US" altLang="en-US">
              <a:latin typeface="Times New Roman" panose="02020603050405020304" pitchFamily="18" charset="0"/>
            </a:endParaRPr>
          </a:p>
        </p:txBody>
      </p:sp>
      <p:sp>
        <p:nvSpPr>
          <p:cNvPr id="40963" name="Rectangle 2">
            <a:extLst>
              <a:ext uri="{FF2B5EF4-FFF2-40B4-BE49-F238E27FC236}">
                <a16:creationId xmlns:a16="http://schemas.microsoft.com/office/drawing/2014/main" xmlns="" id="{95B0F2F1-AA3B-4D59-8C21-560A66CEF442}"/>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xmlns="" id="{5FBCF461-AEF4-401D-A191-C0EBC12EA3F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3875164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a:extLst>
              <a:ext uri="{FF2B5EF4-FFF2-40B4-BE49-F238E27FC236}">
                <a16:creationId xmlns:a16="http://schemas.microsoft.com/office/drawing/2014/main" xmlns="" id="{B33BAED9-5B7F-401E-8726-45B92938F19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44DCFB8B-285E-42B0-B046-73E0330D4A8F}" type="slidenum">
              <a:rPr lang="en-US" altLang="en-US">
                <a:latin typeface="Times New Roman" panose="02020603050405020304" pitchFamily="18" charset="0"/>
              </a:rPr>
              <a:pPr/>
              <a:t>24</a:t>
            </a:fld>
            <a:endParaRPr lang="en-US" altLang="en-US">
              <a:latin typeface="Times New Roman" panose="02020603050405020304" pitchFamily="18" charset="0"/>
            </a:endParaRPr>
          </a:p>
        </p:txBody>
      </p:sp>
      <p:sp>
        <p:nvSpPr>
          <p:cNvPr id="43011" name="Rectangle 2">
            <a:extLst>
              <a:ext uri="{FF2B5EF4-FFF2-40B4-BE49-F238E27FC236}">
                <a16:creationId xmlns:a16="http://schemas.microsoft.com/office/drawing/2014/main" xmlns="" id="{0B657D37-F8DF-4FB6-8D67-D127E38E375D}"/>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xmlns="" id="{C019F071-D51D-4D64-A7F6-5CFAF4BF22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82887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xmlns="" id="{C49C35A4-2B09-4044-B684-3B5B5F9682C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08F1016-771D-4116-83C0-1A8A1142BC71}" type="slidenum">
              <a:rPr lang="en-US" altLang="en-US">
                <a:latin typeface="Times New Roman" panose="02020603050405020304" pitchFamily="18" charset="0"/>
              </a:rPr>
              <a:pPr/>
              <a:t>25</a:t>
            </a:fld>
            <a:endParaRPr lang="en-US" altLang="en-US">
              <a:latin typeface="Times New Roman" panose="02020603050405020304" pitchFamily="18" charset="0"/>
            </a:endParaRPr>
          </a:p>
        </p:txBody>
      </p:sp>
      <p:sp>
        <p:nvSpPr>
          <p:cNvPr id="45059" name="Rectangle 2">
            <a:extLst>
              <a:ext uri="{FF2B5EF4-FFF2-40B4-BE49-F238E27FC236}">
                <a16:creationId xmlns:a16="http://schemas.microsoft.com/office/drawing/2014/main" xmlns="" id="{1DD9E6BF-77D7-41D8-8E40-BCC9A7C43C4B}"/>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xmlns="" id="{ECFA8695-0190-4832-B30E-DCEC8A59621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tr-TR" altLang="en-US" noProof="0" dirty="0" smtClean="0"/>
              <a:t>* create </a:t>
            </a:r>
            <a:r>
              <a:rPr lang="tr-TR" altLang="en-US" noProof="0" dirty="0" err="1" smtClean="0"/>
              <a:t>process</a:t>
            </a:r>
            <a:r>
              <a:rPr lang="tr-TR" altLang="en-US" noProof="0" dirty="0" smtClean="0"/>
              <a:t> (</a:t>
            </a:r>
            <a:r>
              <a:rPr lang="tr-TR" altLang="en-US" noProof="0" dirty="0" err="1" smtClean="0"/>
              <a:t>process</a:t>
            </a:r>
            <a:r>
              <a:rPr lang="tr-TR" altLang="en-US" noProof="0" dirty="0" smtClean="0"/>
              <a:t> oluşturabilir ), </a:t>
            </a:r>
            <a:r>
              <a:rPr lang="tr-TR" altLang="en-US" noProof="0" dirty="0" err="1" smtClean="0"/>
              <a:t>terminate</a:t>
            </a:r>
            <a:r>
              <a:rPr lang="tr-TR" altLang="en-US" noProof="0" dirty="0" smtClean="0"/>
              <a:t> </a:t>
            </a:r>
            <a:r>
              <a:rPr lang="tr-TR" altLang="en-US" noProof="0" dirty="0" err="1" smtClean="0"/>
              <a:t>process</a:t>
            </a:r>
            <a:r>
              <a:rPr lang="tr-TR" altLang="en-US" noProof="0" dirty="0" smtClean="0"/>
              <a:t> –oluşturduğumuz </a:t>
            </a:r>
            <a:r>
              <a:rPr lang="tr-TR" altLang="en-US" noProof="0" dirty="0" err="1" smtClean="0"/>
              <a:t>processi</a:t>
            </a:r>
            <a:r>
              <a:rPr lang="tr-TR" altLang="en-US" noProof="0" dirty="0" smtClean="0"/>
              <a:t> sonlandırabiliriz.</a:t>
            </a:r>
          </a:p>
          <a:p>
            <a:pPr marL="0" lvl="1"/>
            <a:endParaRPr lang="tr-TR" altLang="en-US" noProof="0" dirty="0" smtClean="0"/>
          </a:p>
          <a:p>
            <a:pPr marL="0" lvl="1"/>
            <a:r>
              <a:rPr lang="tr-TR" altLang="en-US" noProof="0" dirty="0" err="1" smtClean="0"/>
              <a:t>end</a:t>
            </a:r>
            <a:r>
              <a:rPr lang="tr-TR" altLang="en-US" noProof="0" dirty="0" smtClean="0"/>
              <a:t> , </a:t>
            </a:r>
            <a:r>
              <a:rPr lang="tr-TR" altLang="en-US" noProof="0" dirty="0" err="1" smtClean="0"/>
              <a:t>abort</a:t>
            </a:r>
            <a:r>
              <a:rPr lang="tr-TR" altLang="en-US" noProof="0" dirty="0" smtClean="0"/>
              <a:t> bir programın çalışması  normal olarak ya da anormal olarak durabilir.</a:t>
            </a:r>
          </a:p>
          <a:p>
            <a:pPr marL="0" marR="0" lvl="1" indent="0" algn="l" defTabSz="914400" rtl="0" eaLnBrk="0" fontAlgn="base" latinLnBrk="0" hangingPunct="0">
              <a:lnSpc>
                <a:spcPct val="100000"/>
              </a:lnSpc>
              <a:spcBef>
                <a:spcPct val="30000"/>
              </a:spcBef>
              <a:spcAft>
                <a:spcPct val="0"/>
              </a:spcAft>
              <a:buClrTx/>
              <a:buSzTx/>
              <a:buFontTx/>
              <a:buNone/>
              <a:tabLst/>
              <a:defRPr/>
            </a:pPr>
            <a:r>
              <a:rPr lang="tr-TR" altLang="en-US" b="1" noProof="0" dirty="0" err="1" smtClean="0">
                <a:latin typeface="Times New Roman" panose="02020603050405020304" pitchFamily="18" charset="0"/>
              </a:rPr>
              <a:t>Dump</a:t>
            </a:r>
            <a:r>
              <a:rPr lang="tr-TR" altLang="en-US" b="1" noProof="0" dirty="0" smtClean="0">
                <a:latin typeface="Times New Roman" panose="02020603050405020304" pitchFamily="18" charset="0"/>
              </a:rPr>
              <a:t> memory </a:t>
            </a:r>
            <a:r>
              <a:rPr lang="tr-TR" altLang="en-US" b="1" noProof="0" dirty="0" err="1" smtClean="0">
                <a:latin typeface="Times New Roman" panose="02020603050405020304" pitchFamily="18" charset="0"/>
              </a:rPr>
              <a:t>if</a:t>
            </a:r>
            <a:r>
              <a:rPr lang="tr-TR" altLang="en-US" b="1" noProof="0" dirty="0" smtClean="0">
                <a:latin typeface="Times New Roman" panose="02020603050405020304" pitchFamily="18" charset="0"/>
              </a:rPr>
              <a:t> </a:t>
            </a:r>
            <a:r>
              <a:rPr lang="tr-TR" altLang="en-US" b="1" noProof="0" dirty="0" err="1" smtClean="0">
                <a:latin typeface="Times New Roman" panose="02020603050405020304" pitchFamily="18" charset="0"/>
              </a:rPr>
              <a:t>error</a:t>
            </a:r>
            <a:r>
              <a:rPr lang="tr-TR" altLang="en-US" b="1" noProof="0" dirty="0" smtClean="0">
                <a:latin typeface="Times New Roman" panose="02020603050405020304" pitchFamily="18" charset="0"/>
              </a:rPr>
              <a:t> </a:t>
            </a:r>
            <a:r>
              <a:rPr lang="tr-TR" altLang="en-US" noProof="0" dirty="0" smtClean="0">
                <a:latin typeface="Times New Roman" panose="02020603050405020304" pitchFamily="18" charset="0"/>
              </a:rPr>
              <a:t>bir sistem çağrısı ile</a:t>
            </a:r>
            <a:r>
              <a:rPr lang="tr-TR" altLang="en-US" baseline="0" noProof="0" dirty="0" smtClean="0">
                <a:latin typeface="Times New Roman" panose="02020603050405020304" pitchFamily="18" charset="0"/>
              </a:rPr>
              <a:t> </a:t>
            </a:r>
            <a:r>
              <a:rPr lang="tr-TR" altLang="en-US" noProof="0" dirty="0" smtClean="0">
                <a:latin typeface="Times New Roman" panose="02020603050405020304" pitchFamily="18" charset="0"/>
              </a:rPr>
              <a:t>çalışmakta olan program anormal bir şekilde sonlandırılırsa veya program bir sorunla karşılaşırsa veya hata meydana gelirse bazen bir bellek dökümü (</a:t>
            </a:r>
            <a:r>
              <a:rPr lang="tr-TR" altLang="en-US" noProof="0" dirty="0" err="1" smtClean="0">
                <a:latin typeface="Times New Roman" panose="02020603050405020304" pitchFamily="18" charset="0"/>
              </a:rPr>
              <a:t>dump</a:t>
            </a:r>
            <a:r>
              <a:rPr lang="tr-TR" altLang="en-US" noProof="0" dirty="0" smtClean="0">
                <a:latin typeface="Times New Roman" panose="02020603050405020304" pitchFamily="18" charset="0"/>
              </a:rPr>
              <a:t> of memory)  alınır ve bir hata mesajı oluşturulur. Döküm, diske özel bir </a:t>
            </a:r>
            <a:r>
              <a:rPr lang="tr-TR" altLang="en-US" noProof="0" dirty="0" err="1" smtClean="0">
                <a:latin typeface="Times New Roman" panose="02020603050405020304" pitchFamily="18" charset="0"/>
              </a:rPr>
              <a:t>log</a:t>
            </a:r>
            <a:r>
              <a:rPr lang="tr-TR" altLang="en-US" noProof="0" dirty="0" smtClean="0">
                <a:latin typeface="Times New Roman" panose="02020603050405020304" pitchFamily="18" charset="0"/>
              </a:rPr>
              <a:t> dosyasına yazılır ve sorunun nedenini belirlemek için bir </a:t>
            </a:r>
            <a:r>
              <a:rPr lang="tr-TR" altLang="en-US" b="1" noProof="0" dirty="0" err="1" smtClean="0">
                <a:latin typeface="Times New Roman" panose="02020603050405020304" pitchFamily="18" charset="0"/>
              </a:rPr>
              <a:t>debugger</a:t>
            </a:r>
            <a:r>
              <a:rPr lang="tr-TR" altLang="en-US" noProof="0" dirty="0" smtClean="0">
                <a:latin typeface="Times New Roman" panose="02020603050405020304" pitchFamily="18" charset="0"/>
              </a:rPr>
              <a:t> ile incelenebilir.</a:t>
            </a:r>
          </a:p>
          <a:p>
            <a:pPr marL="0" lvl="1"/>
            <a:endParaRPr lang="tr-TR" altLang="en-US" noProof="0" dirty="0" smtClean="0"/>
          </a:p>
          <a:p>
            <a:pPr marL="0" lvl="1"/>
            <a:endParaRPr lang="tr-TR" altLang="en-US" noProof="0" dirty="0" smtClean="0"/>
          </a:p>
          <a:p>
            <a:pPr marL="0" lvl="1"/>
            <a:r>
              <a:rPr lang="tr-TR" altLang="en-US" noProof="0" dirty="0" err="1" smtClean="0"/>
              <a:t>load</a:t>
            </a:r>
            <a:r>
              <a:rPr lang="tr-TR" altLang="en-US" noProof="0" dirty="0" smtClean="0"/>
              <a:t>, </a:t>
            </a:r>
            <a:r>
              <a:rPr lang="tr-TR" altLang="en-US" noProof="0" dirty="0" err="1" smtClean="0"/>
              <a:t>execute</a:t>
            </a:r>
            <a:r>
              <a:rPr lang="tr-TR" altLang="en-US" noProof="0" dirty="0" smtClean="0"/>
              <a:t> - Bir programı çalıştıran bir </a:t>
            </a:r>
            <a:r>
              <a:rPr lang="tr-TR" altLang="en-US" noProof="0" dirty="0" err="1" smtClean="0"/>
              <a:t>process</a:t>
            </a:r>
            <a:r>
              <a:rPr lang="tr-TR" altLang="en-US" noProof="0" dirty="0" smtClean="0"/>
              <a:t>, başka bir programı </a:t>
            </a:r>
            <a:r>
              <a:rPr lang="tr-TR" altLang="en-US" noProof="0" dirty="0" err="1" smtClean="0"/>
              <a:t>load</a:t>
            </a:r>
            <a:r>
              <a:rPr lang="tr-TR" altLang="en-US" noProof="0" dirty="0" smtClean="0"/>
              <a:t> ve </a:t>
            </a:r>
            <a:r>
              <a:rPr lang="tr-TR" altLang="en-US" noProof="0" dirty="0" err="1" smtClean="0"/>
              <a:t>execute</a:t>
            </a:r>
            <a:r>
              <a:rPr lang="tr-TR" altLang="en-US" noProof="0" dirty="0" smtClean="0"/>
              <a:t> etmek isteyebilir.</a:t>
            </a:r>
          </a:p>
          <a:p>
            <a:pPr marL="0" lvl="1"/>
            <a:r>
              <a:rPr lang="tr-TR" altLang="en-US" noProof="0" dirty="0" err="1" smtClean="0"/>
              <a:t>get</a:t>
            </a:r>
            <a:r>
              <a:rPr lang="tr-TR" altLang="en-US" noProof="0" dirty="0" smtClean="0"/>
              <a:t> </a:t>
            </a:r>
            <a:r>
              <a:rPr lang="tr-TR" altLang="en-US" noProof="0" dirty="0" err="1" smtClean="0"/>
              <a:t>process</a:t>
            </a:r>
            <a:r>
              <a:rPr lang="tr-TR" altLang="en-US" noProof="0" dirty="0" smtClean="0"/>
              <a:t> </a:t>
            </a:r>
            <a:r>
              <a:rPr lang="tr-TR" altLang="en-US" noProof="0" dirty="0" err="1" smtClean="0"/>
              <a:t>attributes</a:t>
            </a:r>
            <a:r>
              <a:rPr lang="tr-TR" altLang="en-US" noProof="0" dirty="0" smtClean="0"/>
              <a:t>, set </a:t>
            </a:r>
            <a:r>
              <a:rPr lang="tr-TR" altLang="en-US" noProof="0" dirty="0" err="1" smtClean="0"/>
              <a:t>process</a:t>
            </a:r>
            <a:r>
              <a:rPr lang="tr-TR" altLang="en-US" noProof="0" dirty="0" smtClean="0"/>
              <a:t> </a:t>
            </a:r>
            <a:r>
              <a:rPr lang="tr-TR" altLang="en-US" noProof="0" dirty="0" err="1" smtClean="0"/>
              <a:t>attributes</a:t>
            </a:r>
            <a:r>
              <a:rPr lang="tr-TR" altLang="en-US" noProof="0" dirty="0" smtClean="0"/>
              <a:t> - oluşturulan bir </a:t>
            </a:r>
            <a:r>
              <a:rPr lang="tr-TR" altLang="en-US" noProof="0" dirty="0" err="1" smtClean="0"/>
              <a:t>processin</a:t>
            </a:r>
            <a:r>
              <a:rPr lang="tr-TR" altLang="en-US" noProof="0" dirty="0" smtClean="0"/>
              <a:t> yürütülmesini kontrol edebilmeliyiz, bu kontrol </a:t>
            </a:r>
            <a:r>
              <a:rPr lang="tr-TR" altLang="en-US" noProof="0" dirty="0" err="1" smtClean="0"/>
              <a:t>processin</a:t>
            </a:r>
            <a:r>
              <a:rPr lang="tr-TR" altLang="en-US" noProof="0" dirty="0" smtClean="0"/>
              <a:t> </a:t>
            </a:r>
            <a:r>
              <a:rPr lang="tr-TR" altLang="en-US" noProof="0" dirty="0" err="1" smtClean="0"/>
              <a:t>attributelerinin</a:t>
            </a:r>
            <a:r>
              <a:rPr lang="tr-TR" altLang="en-US" noProof="0" dirty="0" smtClean="0"/>
              <a:t> getirilmesini ve yeniden set edilmesini gerektirir.</a:t>
            </a:r>
          </a:p>
          <a:p>
            <a:pPr marL="0" lvl="1"/>
            <a:r>
              <a:rPr lang="tr-TR" altLang="en-US" noProof="0" dirty="0" err="1" smtClean="0"/>
              <a:t>wait</a:t>
            </a:r>
            <a:r>
              <a:rPr lang="tr-TR" altLang="en-US" noProof="0" dirty="0" smtClean="0"/>
              <a:t> </a:t>
            </a:r>
            <a:r>
              <a:rPr lang="tr-TR" altLang="en-US" noProof="0" dirty="0" err="1" smtClean="0"/>
              <a:t>for</a:t>
            </a:r>
            <a:r>
              <a:rPr lang="tr-TR" altLang="en-US" noProof="0" dirty="0" smtClean="0"/>
              <a:t> time – oluşturduğumuz</a:t>
            </a:r>
            <a:r>
              <a:rPr lang="tr-TR" altLang="en-US" baseline="0" noProof="0" dirty="0" smtClean="0"/>
              <a:t> bir </a:t>
            </a:r>
            <a:r>
              <a:rPr lang="tr-TR" altLang="en-US" baseline="0" noProof="0" dirty="0" err="1" smtClean="0"/>
              <a:t>processin</a:t>
            </a:r>
            <a:r>
              <a:rPr lang="tr-TR" altLang="en-US" baseline="0" noProof="0" dirty="0" smtClean="0"/>
              <a:t> belirlenmiş bir süre sonunda yürütülmesini sonlandırabiliriz</a:t>
            </a:r>
            <a:endParaRPr lang="tr-TR" altLang="en-US" noProof="0" dirty="0" smtClean="0"/>
          </a:p>
          <a:p>
            <a:pPr marL="0" lvl="1"/>
            <a:r>
              <a:rPr lang="tr-TR" altLang="en-US" noProof="0" dirty="0" err="1" smtClean="0"/>
              <a:t>wait</a:t>
            </a:r>
            <a:r>
              <a:rPr lang="tr-TR" altLang="en-US" noProof="0" dirty="0" smtClean="0"/>
              <a:t> </a:t>
            </a:r>
            <a:r>
              <a:rPr lang="tr-TR" altLang="en-US" noProof="0" dirty="0" err="1" smtClean="0"/>
              <a:t>event</a:t>
            </a:r>
            <a:r>
              <a:rPr lang="tr-TR" altLang="en-US" noProof="0" dirty="0" smtClean="0"/>
              <a:t>, </a:t>
            </a:r>
            <a:r>
              <a:rPr lang="tr-TR" altLang="en-US" noProof="0" dirty="0" err="1" smtClean="0"/>
              <a:t>signal</a:t>
            </a:r>
            <a:r>
              <a:rPr lang="tr-TR" altLang="en-US" noProof="0" dirty="0" smtClean="0"/>
              <a:t> </a:t>
            </a:r>
            <a:r>
              <a:rPr lang="tr-TR" altLang="en-US" noProof="0" dirty="0" err="1" smtClean="0"/>
              <a:t>event</a:t>
            </a:r>
            <a:r>
              <a:rPr lang="tr-TR" altLang="en-US" noProof="0" dirty="0" smtClean="0"/>
              <a:t> oluşturduğumuz</a:t>
            </a:r>
            <a:r>
              <a:rPr lang="tr-TR" altLang="en-US" baseline="0" noProof="0" dirty="0" smtClean="0"/>
              <a:t> bir </a:t>
            </a:r>
            <a:r>
              <a:rPr lang="tr-TR" altLang="en-US" baseline="0" noProof="0" dirty="0" err="1" smtClean="0"/>
              <a:t>process</a:t>
            </a:r>
            <a:r>
              <a:rPr lang="tr-TR" altLang="en-US" baseline="0" noProof="0" dirty="0" smtClean="0"/>
              <a:t> için </a:t>
            </a:r>
            <a:r>
              <a:rPr lang="tr-TR" altLang="en-US" noProof="0" dirty="0" smtClean="0"/>
              <a:t>belirli bir olayın meydana gelmesini beklemek isteyebiliriz,</a:t>
            </a:r>
            <a:r>
              <a:rPr lang="tr-TR" altLang="en-US" baseline="0" noProof="0" dirty="0" smtClean="0"/>
              <a:t> </a:t>
            </a:r>
            <a:r>
              <a:rPr lang="tr-TR" altLang="en-US" baseline="0" noProof="0" dirty="0" err="1" smtClean="0"/>
              <a:t>processler</a:t>
            </a:r>
            <a:r>
              <a:rPr lang="tr-TR" altLang="en-US" baseline="0" noProof="0" dirty="0" smtClean="0"/>
              <a:t> bu evet gerçekleştiğinde sinyal vermelidir.</a:t>
            </a:r>
            <a:endParaRPr lang="tr-TR" altLang="en-US" noProof="0" dirty="0" smtClean="0"/>
          </a:p>
          <a:p>
            <a:pPr marL="0" lvl="1"/>
            <a:r>
              <a:rPr lang="tr-TR" altLang="en-US" noProof="0" dirty="0" err="1" smtClean="0"/>
              <a:t>allocate</a:t>
            </a:r>
            <a:r>
              <a:rPr lang="tr-TR" altLang="en-US" noProof="0" dirty="0" smtClean="0"/>
              <a:t> </a:t>
            </a:r>
            <a:r>
              <a:rPr lang="tr-TR" altLang="en-US" noProof="0" dirty="0" err="1" smtClean="0"/>
              <a:t>and</a:t>
            </a:r>
            <a:r>
              <a:rPr lang="tr-TR" altLang="en-US" noProof="0" dirty="0" smtClean="0"/>
              <a:t> </a:t>
            </a:r>
            <a:r>
              <a:rPr lang="tr-TR" altLang="en-US" noProof="0" dirty="0" err="1" smtClean="0"/>
              <a:t>free</a:t>
            </a:r>
            <a:r>
              <a:rPr lang="tr-TR" altLang="en-US" noProof="0" dirty="0" smtClean="0"/>
              <a:t> memory bir bellek bölgesi </a:t>
            </a:r>
            <a:r>
              <a:rPr lang="tr-TR" altLang="en-US" noProof="0" dirty="0" err="1" smtClean="0"/>
              <a:t>process</a:t>
            </a:r>
            <a:r>
              <a:rPr lang="tr-TR" altLang="en-US" noProof="0" dirty="0" smtClean="0"/>
              <a:t> için tahsis edilir veya tahsis edilen bellek bölgesi </a:t>
            </a:r>
            <a:r>
              <a:rPr lang="tr-TR" altLang="en-US" noProof="0" dirty="0" err="1" smtClean="0"/>
              <a:t>serbet</a:t>
            </a:r>
            <a:r>
              <a:rPr lang="tr-TR" altLang="en-US" noProof="0" dirty="0" smtClean="0"/>
              <a:t> bırakılır</a:t>
            </a:r>
          </a:p>
          <a:p>
            <a:endParaRPr lang="tr-TR" altLang="en-US" b="1" noProof="0" dirty="0" smtClean="0">
              <a:latin typeface="Times New Roman" panose="02020603050405020304" pitchFamily="18" charset="0"/>
            </a:endParaRPr>
          </a:p>
          <a:p>
            <a:endParaRPr lang="tr-TR" altLang="en-US" noProof="0" dirty="0" smtClean="0">
              <a:latin typeface="Times New Roman" panose="02020603050405020304" pitchFamily="18" charset="0"/>
            </a:endParaRPr>
          </a:p>
          <a:p>
            <a:r>
              <a:rPr lang="tr-TR" altLang="en-US" b="1" noProof="0" dirty="0" smtClean="0">
                <a:latin typeface="Times New Roman" panose="02020603050405020304" pitchFamily="18" charset="0"/>
              </a:rPr>
              <a:t>Locks</a:t>
            </a:r>
            <a:r>
              <a:rPr lang="tr-TR" altLang="en-US" noProof="0" dirty="0" smtClean="0">
                <a:latin typeface="Times New Roman" panose="02020603050405020304" pitchFamily="18" charset="0"/>
              </a:rPr>
              <a:t> Çoğu zaman, iki veya daha fazla </a:t>
            </a:r>
            <a:r>
              <a:rPr lang="tr-TR" altLang="en-US" noProof="0" dirty="0" err="1" smtClean="0">
                <a:latin typeface="Times New Roman" panose="02020603050405020304" pitchFamily="18" charset="0"/>
              </a:rPr>
              <a:t>process</a:t>
            </a:r>
            <a:r>
              <a:rPr lang="tr-TR" altLang="en-US" noProof="0" dirty="0" smtClean="0">
                <a:latin typeface="Times New Roman" panose="02020603050405020304" pitchFamily="18" charset="0"/>
              </a:rPr>
              <a:t> verileri paylaşabilir. Paylaşılan verilerin bütünlüğünü sağlamak için işletim sistemleri genellikle bir </a:t>
            </a:r>
            <a:r>
              <a:rPr lang="tr-TR" altLang="en-US" noProof="0" dirty="0" err="1" smtClean="0">
                <a:latin typeface="Times New Roman" panose="02020603050405020304" pitchFamily="18" charset="0"/>
              </a:rPr>
              <a:t>processin</a:t>
            </a:r>
            <a:r>
              <a:rPr lang="tr-TR" altLang="en-US" noProof="0" dirty="0" smtClean="0">
                <a:latin typeface="Times New Roman" panose="02020603050405020304" pitchFamily="18" charset="0"/>
              </a:rPr>
              <a:t> paylaşılan verileri kilitlemesine izin veren sistem çağrıları sağlar </a:t>
            </a:r>
            <a:r>
              <a:rPr lang="tr-TR" sz="1200" b="0" i="0" kern="1200" noProof="0" dirty="0" err="1" smtClean="0">
                <a:solidFill>
                  <a:schemeClr val="tx1"/>
                </a:solidFill>
                <a:effectLst/>
                <a:latin typeface="Times New Roman" charset="0"/>
                <a:ea typeface="MS PGothic" pitchFamily="34" charset="-128"/>
                <a:cs typeface="ＭＳ Ｐゴシック" charset="-128"/>
              </a:rPr>
              <a:t>acquire</a:t>
            </a:r>
            <a:r>
              <a:rPr lang="tr-TR" sz="1200" b="0" i="0" kern="1200" noProof="0" dirty="0" smtClean="0">
                <a:solidFill>
                  <a:schemeClr val="tx1"/>
                </a:solidFill>
                <a:effectLst/>
                <a:latin typeface="Times New Roman" charset="0"/>
                <a:ea typeface="MS PGothic" pitchFamily="34" charset="-128"/>
                <a:cs typeface="ＭＳ Ｐゴシック" charset="-128"/>
              </a:rPr>
              <a:t> </a:t>
            </a:r>
            <a:r>
              <a:rPr lang="tr-TR" sz="1200" b="0" i="0" kern="1200" noProof="0" dirty="0" err="1" smtClean="0">
                <a:solidFill>
                  <a:schemeClr val="tx1"/>
                </a:solidFill>
                <a:effectLst/>
                <a:latin typeface="Times New Roman" charset="0"/>
                <a:ea typeface="MS PGothic" pitchFamily="34" charset="-128"/>
                <a:cs typeface="ＭＳ Ｐゴシック" charset="-128"/>
              </a:rPr>
              <a:t>lock</a:t>
            </a:r>
            <a:r>
              <a:rPr lang="tr-TR" sz="1200" b="0" i="0" kern="1200" noProof="0" dirty="0" smtClean="0">
                <a:solidFill>
                  <a:schemeClr val="tx1"/>
                </a:solidFill>
                <a:effectLst/>
                <a:latin typeface="Times New Roman" charset="0"/>
                <a:ea typeface="MS PGothic" pitchFamily="34" charset="-128"/>
                <a:cs typeface="ＭＳ Ｐゴシック" charset="-128"/>
              </a:rPr>
              <a:t>()</a:t>
            </a:r>
            <a:r>
              <a:rPr lang="tr-TR" altLang="en-US" noProof="0" dirty="0" smtClean="0">
                <a:latin typeface="Times New Roman" panose="02020603050405020304" pitchFamily="18" charset="0"/>
              </a:rPr>
              <a:t>. kilit çözülene kadar başka hiçbir </a:t>
            </a:r>
            <a:r>
              <a:rPr lang="tr-TR" altLang="en-US" noProof="0" dirty="0" err="1" smtClean="0">
                <a:latin typeface="Times New Roman" panose="02020603050405020304" pitchFamily="18" charset="0"/>
              </a:rPr>
              <a:t>process</a:t>
            </a:r>
            <a:r>
              <a:rPr lang="tr-TR" altLang="en-US" noProof="0" dirty="0" smtClean="0">
                <a:latin typeface="Times New Roman" panose="02020603050405020304" pitchFamily="18" charset="0"/>
              </a:rPr>
              <a:t> verilere erişemez. </a:t>
            </a:r>
            <a:r>
              <a:rPr lang="tr-TR" noProof="0" dirty="0" smtClean="0"/>
              <a:t/>
            </a:r>
            <a:br>
              <a:rPr lang="tr-TR" noProof="0" dirty="0" smtClean="0"/>
            </a:br>
            <a:endParaRPr lang="tr-TR" altLang="en-US" noProof="0" dirty="0">
              <a:latin typeface="Times New Roman" panose="02020603050405020304" pitchFamily="18" charset="0"/>
            </a:endParaRPr>
          </a:p>
        </p:txBody>
      </p:sp>
    </p:spTree>
    <p:extLst>
      <p:ext uri="{BB962C8B-B14F-4D97-AF65-F5344CB8AC3E}">
        <p14:creationId xmlns:p14="http://schemas.microsoft.com/office/powerpoint/2010/main" val="2771391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b="1" dirty="0" smtClean="0"/>
              <a:t>Process </a:t>
            </a:r>
            <a:r>
              <a:rPr lang="tr-TR" b="1" dirty="0" err="1" smtClean="0"/>
              <a:t>contro</a:t>
            </a:r>
            <a:r>
              <a:rPr lang="tr-TR" b="1" baseline="0" dirty="0" err="1" smtClean="0"/>
              <a:t>l</a:t>
            </a:r>
            <a:r>
              <a:rPr lang="tr-TR" baseline="0" dirty="0" smtClean="0"/>
              <a:t> un </a:t>
            </a:r>
            <a:r>
              <a:rPr lang="tr-TR" dirty="0" smtClean="0"/>
              <a:t>pek çok yönü ve varyasyonu vardır. </a:t>
            </a:r>
            <a:r>
              <a:rPr lang="tr-TR" dirty="0" err="1" smtClean="0"/>
              <a:t>Process</a:t>
            </a:r>
            <a:r>
              <a:rPr lang="tr-TR" dirty="0" smtClean="0"/>
              <a:t> </a:t>
            </a:r>
            <a:r>
              <a:rPr lang="tr-TR" dirty="0" err="1" smtClean="0"/>
              <a:t>controlun</a:t>
            </a:r>
            <a:r>
              <a:rPr lang="tr-TR" dirty="0" smtClean="0"/>
              <a:t> </a:t>
            </a:r>
            <a:r>
              <a:rPr lang="tr-TR" dirty="0" err="1" smtClean="0"/>
              <a:t>single-tasking</a:t>
            </a:r>
            <a:r>
              <a:rPr lang="tr-TR" dirty="0" smtClean="0"/>
              <a:t> ve </a:t>
            </a:r>
            <a:r>
              <a:rPr lang="tr-TR" dirty="0" err="1" smtClean="0"/>
              <a:t>multitasking</a:t>
            </a:r>
            <a:r>
              <a:rPr lang="tr-TR" baseline="0" dirty="0" smtClean="0"/>
              <a:t> sistemlerine bakacak olursak: </a:t>
            </a:r>
            <a:r>
              <a:rPr lang="tr-TR" dirty="0" smtClean="0"/>
              <a:t>Örneğin </a:t>
            </a:r>
            <a:r>
              <a:rPr lang="tr-TR" dirty="0" err="1" smtClean="0"/>
              <a:t>Arduino</a:t>
            </a:r>
            <a:r>
              <a:rPr lang="tr-TR" dirty="0" smtClean="0"/>
              <a:t> </a:t>
            </a:r>
            <a:r>
              <a:rPr lang="tr-TR" sz="1200" b="0" i="0" kern="1200" dirty="0" err="1" smtClean="0">
                <a:solidFill>
                  <a:schemeClr val="tx1"/>
                </a:solidFill>
                <a:effectLst/>
                <a:latin typeface="Times New Roman" charset="0"/>
                <a:ea typeface="MS PGothic" pitchFamily="34" charset="-128"/>
                <a:cs typeface="ＭＳ Ｐゴシック" charset="-128"/>
              </a:rPr>
              <a:t>single-tasking</a:t>
            </a:r>
            <a:r>
              <a:rPr lang="tr-TR" dirty="0" smtClean="0"/>
              <a:t> bir</a:t>
            </a:r>
            <a:r>
              <a:rPr lang="tr-TR" baseline="0" dirty="0" smtClean="0"/>
              <a:t> sistemdir</a:t>
            </a:r>
            <a:r>
              <a:rPr lang="tr-TR" dirty="0" smtClean="0"/>
              <a:t>, bir </a:t>
            </a:r>
            <a:r>
              <a:rPr lang="tr-TR" dirty="0" err="1" smtClean="0"/>
              <a:t>mikrodenetleyicinin</a:t>
            </a:r>
            <a:r>
              <a:rPr lang="tr-TR" dirty="0" smtClean="0"/>
              <a:t> yanı sıra ışık, sıcaklık ve </a:t>
            </a:r>
            <a:r>
              <a:rPr lang="tr-TR" dirty="0" err="1" smtClean="0"/>
              <a:t>barometrik</a:t>
            </a:r>
            <a:r>
              <a:rPr lang="tr-TR" dirty="0" smtClean="0"/>
              <a:t> basınçtaki değişiklikler gibi çeşitli olaylara yanıt veren giriş </a:t>
            </a:r>
            <a:r>
              <a:rPr lang="tr-TR" dirty="0" err="1" smtClean="0"/>
              <a:t>sensörlerinden</a:t>
            </a:r>
            <a:r>
              <a:rPr lang="tr-TR" dirty="0" smtClean="0"/>
              <a:t> oluşan basit bir donanım platformudur. </a:t>
            </a:r>
            <a:r>
              <a:rPr lang="tr-TR" dirty="0" err="1" smtClean="0"/>
              <a:t>Arduino’da</a:t>
            </a:r>
            <a:r>
              <a:rPr lang="tr-TR" baseline="0" dirty="0" smtClean="0"/>
              <a:t> işletim sistemi yoktur, </a:t>
            </a:r>
            <a:r>
              <a:rPr lang="tr-TR" baseline="0" dirty="0" err="1" smtClean="0"/>
              <a:t>boot</a:t>
            </a:r>
            <a:r>
              <a:rPr lang="tr-TR" baseline="0" dirty="0" smtClean="0"/>
              <a:t> </a:t>
            </a:r>
            <a:r>
              <a:rPr lang="tr-TR" baseline="0" dirty="0" err="1" smtClean="0"/>
              <a:t>loader</a:t>
            </a:r>
            <a:r>
              <a:rPr lang="tr-TR" baseline="0" dirty="0" smtClean="0"/>
              <a:t> olarak bilinen küçük bir yazılım parçası, derlenmiş programı </a:t>
            </a:r>
            <a:r>
              <a:rPr lang="tr-TR" baseline="0" dirty="0" err="1" smtClean="0"/>
              <a:t>Arduino'nun</a:t>
            </a:r>
            <a:r>
              <a:rPr lang="tr-TR" baseline="0" dirty="0" smtClean="0"/>
              <a:t> belleğindeki belirli bir bölgeye yükler, tek bir bellek uzayına sahiptir, PC’de derlenen program </a:t>
            </a:r>
            <a:r>
              <a:rPr lang="tr-TR" baseline="0" dirty="0" err="1" smtClean="0"/>
              <a:t>Arduinonun</a:t>
            </a:r>
            <a:r>
              <a:rPr lang="tr-TR" baseline="0" dirty="0" smtClean="0"/>
              <a:t> </a:t>
            </a:r>
            <a:r>
              <a:rPr lang="tr-TR" baseline="0" dirty="0" err="1" smtClean="0"/>
              <a:t>flash</a:t>
            </a:r>
            <a:r>
              <a:rPr lang="tr-TR" baseline="0" dirty="0" smtClean="0"/>
              <a:t> belleğine bir </a:t>
            </a:r>
            <a:r>
              <a:rPr lang="tr-TR" baseline="0" dirty="0" err="1" smtClean="0"/>
              <a:t>usb</a:t>
            </a:r>
            <a:r>
              <a:rPr lang="tr-TR" baseline="0" dirty="0" smtClean="0"/>
              <a:t> bağlantısı ile yüklenir. Başka bir program yüklenirken var olan programın üzerine yazılır. </a:t>
            </a:r>
            <a:endParaRPr lang="tr-TR" dirty="0"/>
          </a:p>
        </p:txBody>
      </p:sp>
      <p:sp>
        <p:nvSpPr>
          <p:cNvPr id="4" name="Slayt Numarası Yer Tutucusu 3"/>
          <p:cNvSpPr>
            <a:spLocks noGrp="1"/>
          </p:cNvSpPr>
          <p:nvPr>
            <p:ph type="sldNum" sz="quarter" idx="10"/>
          </p:nvPr>
        </p:nvSpPr>
        <p:spPr/>
        <p:txBody>
          <a:bodyPr/>
          <a:lstStyle/>
          <a:p>
            <a:pPr>
              <a:defRPr/>
            </a:pPr>
            <a:fld id="{DAA890F1-2F48-45ED-9750-542EA7D8C9E6}" type="slidenum">
              <a:rPr lang="en-US" altLang="en-US" smtClean="0"/>
              <a:pPr>
                <a:defRPr/>
              </a:pPr>
              <a:t>26</a:t>
            </a:fld>
            <a:endParaRPr lang="en-US" altLang="en-US"/>
          </a:p>
        </p:txBody>
      </p:sp>
    </p:spTree>
    <p:extLst>
      <p:ext uri="{BB962C8B-B14F-4D97-AF65-F5344CB8AC3E}">
        <p14:creationId xmlns:p14="http://schemas.microsoft.com/office/powerpoint/2010/main" val="4111169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tr-TR" dirty="0"/>
          </a:p>
        </p:txBody>
      </p:sp>
      <p:sp>
        <p:nvSpPr>
          <p:cNvPr id="4" name="Slayt Numarası Yer Tutucusu 3"/>
          <p:cNvSpPr>
            <a:spLocks noGrp="1"/>
          </p:cNvSpPr>
          <p:nvPr>
            <p:ph type="sldNum" sz="quarter" idx="10"/>
          </p:nvPr>
        </p:nvSpPr>
        <p:spPr/>
        <p:txBody>
          <a:bodyPr/>
          <a:lstStyle/>
          <a:p>
            <a:pPr>
              <a:defRPr/>
            </a:pPr>
            <a:fld id="{DAA890F1-2F48-45ED-9750-542EA7D8C9E6}" type="slidenum">
              <a:rPr lang="en-US" altLang="en-US" smtClean="0"/>
              <a:pPr>
                <a:defRPr/>
              </a:pPr>
              <a:t>27</a:t>
            </a:fld>
            <a:endParaRPr lang="en-US" altLang="en-US"/>
          </a:p>
        </p:txBody>
      </p:sp>
    </p:spTree>
    <p:extLst>
      <p:ext uri="{BB962C8B-B14F-4D97-AF65-F5344CB8AC3E}">
        <p14:creationId xmlns:p14="http://schemas.microsoft.com/office/powerpoint/2010/main" val="12907743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xmlns="" id="{7E047762-40E7-43E4-9B43-6F5B9B32A86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C0E5D39-9A86-4ED8-8691-ECA7B1C1AF77}" type="slidenum">
              <a:rPr lang="en-US" altLang="en-US">
                <a:latin typeface="Times New Roman" panose="02020603050405020304" pitchFamily="18" charset="0"/>
              </a:rPr>
              <a:pPr/>
              <a:t>28</a:t>
            </a:fld>
            <a:endParaRPr lang="en-US" altLang="en-US">
              <a:latin typeface="Times New Roman" panose="02020603050405020304" pitchFamily="18" charset="0"/>
            </a:endParaRPr>
          </a:p>
        </p:txBody>
      </p:sp>
      <p:sp>
        <p:nvSpPr>
          <p:cNvPr id="47107" name="Rectangle 2">
            <a:extLst>
              <a:ext uri="{FF2B5EF4-FFF2-40B4-BE49-F238E27FC236}">
                <a16:creationId xmlns:a16="http://schemas.microsoft.com/office/drawing/2014/main" xmlns="" id="{821DBEC8-DA42-4F41-9C7D-8E648A61D15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xmlns="" id="{BB717F07-BEFA-48AC-9D42-A9B51A92B9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en-US" noProof="1" smtClean="0">
                <a:latin typeface="Times New Roman" panose="02020603050405020304" pitchFamily="18" charset="0"/>
              </a:rPr>
              <a:t>Aslında, I / O aygıtları ve dosyalar arasındaki benzerlik o kadar büyüktür ki, </a:t>
            </a:r>
          </a:p>
          <a:p>
            <a:r>
              <a:rPr lang="tr-TR" altLang="en-US" noProof="1" smtClean="0">
                <a:latin typeface="Times New Roman" panose="02020603050405020304" pitchFamily="18" charset="0"/>
              </a:rPr>
              <a:t>UNIX dahil birçok işletim sistemi bu ikisini birleşik bir dosya-aygıt yapısında birleştirir. </a:t>
            </a:r>
          </a:p>
          <a:p>
            <a:r>
              <a:rPr lang="tr-TR" altLang="en-US" noProof="1" smtClean="0">
                <a:latin typeface="Times New Roman" panose="02020603050405020304" pitchFamily="18" charset="0"/>
              </a:rPr>
              <a:t>Bu durumda, hem dosyalarda hem de cihazlarda bir dizi sistem çağrısı kullanılır. (</a:t>
            </a:r>
            <a:r>
              <a:rPr lang="tr-TR" altLang="en-US" noProof="1" smtClean="0"/>
              <a:t>reposition)</a:t>
            </a:r>
            <a:endParaRPr lang="tr-TR" altLang="en-US" noProof="1">
              <a:latin typeface="Times New Roman" panose="02020603050405020304" pitchFamily="18" charset="0"/>
            </a:endParaRPr>
          </a:p>
        </p:txBody>
      </p:sp>
    </p:spTree>
    <p:extLst>
      <p:ext uri="{BB962C8B-B14F-4D97-AF65-F5344CB8AC3E}">
        <p14:creationId xmlns:p14="http://schemas.microsoft.com/office/powerpoint/2010/main" val="36604054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a:extLst>
              <a:ext uri="{FF2B5EF4-FFF2-40B4-BE49-F238E27FC236}">
                <a16:creationId xmlns:a16="http://schemas.microsoft.com/office/drawing/2014/main" xmlns="" id="{1514A1A8-4D19-49E4-AD69-33EE6FA1E3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5AB6457-4452-4B30-ACCB-2E4E288B7868}" type="slidenum">
              <a:rPr lang="en-US" altLang="en-US">
                <a:latin typeface="Times New Roman" panose="02020603050405020304" pitchFamily="18" charset="0"/>
              </a:rPr>
              <a:pPr/>
              <a:t>29</a:t>
            </a:fld>
            <a:endParaRPr lang="en-US" altLang="en-US">
              <a:latin typeface="Times New Roman" panose="02020603050405020304" pitchFamily="18" charset="0"/>
            </a:endParaRPr>
          </a:p>
        </p:txBody>
      </p:sp>
      <p:sp>
        <p:nvSpPr>
          <p:cNvPr id="49155" name="Rectangle 2">
            <a:extLst>
              <a:ext uri="{FF2B5EF4-FFF2-40B4-BE49-F238E27FC236}">
                <a16:creationId xmlns:a16="http://schemas.microsoft.com/office/drawing/2014/main" xmlns="" id="{8B2F8D86-D304-421E-AE9F-BEFAD389F5C2}"/>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xmlns="" id="{3769BACE-8F2A-4C1E-AEFD-C18F7DDF46D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946522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xmlns="" id="{81F381B3-7525-474E-9C43-F88DC367D4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39371C7-F45E-455A-A9E4-05362E4A5B96}" type="slidenum">
              <a:rPr lang="en-US" altLang="en-US">
                <a:latin typeface="Times New Roman" panose="02020603050405020304" pitchFamily="18" charset="0"/>
              </a:rPr>
              <a:pPr/>
              <a:t>30</a:t>
            </a:fld>
            <a:endParaRPr lang="en-US" altLang="en-US">
              <a:latin typeface="Times New Roman" panose="02020603050405020304" pitchFamily="18" charset="0"/>
            </a:endParaRPr>
          </a:p>
        </p:txBody>
      </p:sp>
      <p:sp>
        <p:nvSpPr>
          <p:cNvPr id="51203" name="Rectangle 2">
            <a:extLst>
              <a:ext uri="{FF2B5EF4-FFF2-40B4-BE49-F238E27FC236}">
                <a16:creationId xmlns:a16="http://schemas.microsoft.com/office/drawing/2014/main" xmlns="" id="{254032B0-F7C0-4AE1-8D19-AD35261EEA02}"/>
              </a:ext>
            </a:extLst>
          </p:cNvPr>
          <p:cNvSpPr>
            <a:spLocks noGrp="1" noRot="1" noChangeAspect="1" noChangeArrowheads="1" noTextEdit="1"/>
          </p:cNvSpPr>
          <p:nvPr>
            <p:ph type="sldImg"/>
          </p:nvPr>
        </p:nvSpPr>
        <p:spPr>
          <a:ln/>
        </p:spPr>
      </p:sp>
      <p:sp>
        <p:nvSpPr>
          <p:cNvPr id="51204" name="Rectangle 3">
            <a:extLst>
              <a:ext uri="{FF2B5EF4-FFF2-40B4-BE49-F238E27FC236}">
                <a16:creationId xmlns:a16="http://schemas.microsoft.com/office/drawing/2014/main" xmlns="" id="{D699C746-96D7-49CC-B84A-08A0F7E56EB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804180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xmlns="" id="{A7699670-5331-4C7F-B66F-45A2105BA3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55D0AF2-D85B-4E4E-89AE-3DAF63F14019}" type="slidenum">
              <a:rPr lang="en-US" altLang="en-US">
                <a:latin typeface="Times New Roman" panose="02020603050405020304" pitchFamily="18" charset="0"/>
              </a:rPr>
              <a:pPr/>
              <a:t>3</a:t>
            </a:fld>
            <a:endParaRPr lang="en-US" altLang="en-US">
              <a:latin typeface="Times New Roman" panose="02020603050405020304" pitchFamily="18" charset="0"/>
            </a:endParaRPr>
          </a:p>
        </p:txBody>
      </p:sp>
      <p:sp>
        <p:nvSpPr>
          <p:cNvPr id="10243" name="Rectangle 2">
            <a:extLst>
              <a:ext uri="{FF2B5EF4-FFF2-40B4-BE49-F238E27FC236}">
                <a16:creationId xmlns:a16="http://schemas.microsoft.com/office/drawing/2014/main" xmlns="" id="{E043F316-76DC-4F8D-B0C9-695562CD827A}"/>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xmlns="" id="{C70DB475-EF8D-4192-AEB8-E04565EC34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0264974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xmlns="" id="{1C4C0C4A-430D-41D5-A904-65099801C623}"/>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xmlns="" id="{FB63C8E0-78C6-4F6F-BA2A-437611695C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en-US" dirty="0" smtClean="0">
                <a:latin typeface="Times New Roman" panose="02020603050405020304" pitchFamily="18" charset="0"/>
              </a:rPr>
              <a:t>Burada Windows ve UNIX işletim sistemleri için çeşitli eşdeğer sistem çağrıları gösterilmektedir.</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848566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xmlns="" id="{A4A3CAE1-31FF-4E63-B6A6-075591DFA67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510DEEF-5D5D-44BF-A0DE-0E03A5EA1C92}" type="slidenum">
              <a:rPr lang="en-US" altLang="en-US">
                <a:latin typeface="Times New Roman" panose="02020603050405020304" pitchFamily="18" charset="0"/>
              </a:rPr>
              <a:pPr/>
              <a:t>32</a:t>
            </a:fld>
            <a:endParaRPr lang="en-US" altLang="en-US">
              <a:latin typeface="Times New Roman" panose="02020603050405020304" pitchFamily="18" charset="0"/>
            </a:endParaRPr>
          </a:p>
        </p:txBody>
      </p:sp>
      <p:sp>
        <p:nvSpPr>
          <p:cNvPr id="55299" name="Rectangle 2">
            <a:extLst>
              <a:ext uri="{FF2B5EF4-FFF2-40B4-BE49-F238E27FC236}">
                <a16:creationId xmlns:a16="http://schemas.microsoft.com/office/drawing/2014/main" xmlns="" id="{F0A60D48-E453-4779-93AB-8A9C169F6811}"/>
              </a:ext>
            </a:extLst>
          </p:cNvPr>
          <p:cNvSpPr>
            <a:spLocks noGrp="1" noRot="1" noChangeAspect="1" noChangeArrowheads="1" noTextEdit="1"/>
          </p:cNvSpPr>
          <p:nvPr>
            <p:ph type="sldImg"/>
          </p:nvPr>
        </p:nvSpPr>
        <p:spPr>
          <a:ln/>
        </p:spPr>
      </p:sp>
      <p:sp>
        <p:nvSpPr>
          <p:cNvPr id="55300" name="Rectangle 3">
            <a:extLst>
              <a:ext uri="{FF2B5EF4-FFF2-40B4-BE49-F238E27FC236}">
                <a16:creationId xmlns:a16="http://schemas.microsoft.com/office/drawing/2014/main" xmlns="" id="{9F5150A2-7B6E-44C9-9CAF-F609E5225D0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en-US" dirty="0" smtClean="0">
                <a:latin typeface="Times New Roman" panose="02020603050405020304" pitchFamily="18" charset="0"/>
              </a:rPr>
              <a:t>Buradaki örnekte </a:t>
            </a:r>
            <a:r>
              <a:rPr lang="tr-TR" altLang="en-US" dirty="0" err="1" smtClean="0">
                <a:latin typeface="Times New Roman" panose="02020603050405020304" pitchFamily="18" charset="0"/>
              </a:rPr>
              <a:t>printf</a:t>
            </a:r>
            <a:r>
              <a:rPr lang="tr-TR" altLang="en-US" dirty="0" smtClean="0">
                <a:latin typeface="Times New Roman" panose="02020603050405020304" pitchFamily="18" charset="0"/>
              </a:rPr>
              <a:t> komutu çağrılıyor, C kütüphanesi bu çağrıyı yakalıyor ve işletim sistemindeki gerekli sistem çağrısını olan </a:t>
            </a:r>
            <a:r>
              <a:rPr lang="tr-TR" altLang="en-US" dirty="0" err="1" smtClean="0">
                <a:latin typeface="Times New Roman" panose="02020603050405020304" pitchFamily="18" charset="0"/>
              </a:rPr>
              <a:t>write</a:t>
            </a:r>
            <a:r>
              <a:rPr lang="tr-TR" altLang="en-US" dirty="0" smtClean="0">
                <a:latin typeface="Times New Roman" panose="02020603050405020304" pitchFamily="18" charset="0"/>
              </a:rPr>
              <a:t> () sistem çağrısını çağırıyor.</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7931221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xmlns="" id="{7894F0F2-FD38-4F50-86A3-9FE80E8C35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2D33BCA-48B6-413D-B8C9-5493EE24D4C3}" type="slidenum">
              <a:rPr lang="en-US" altLang="en-US">
                <a:latin typeface="Times New Roman" panose="02020603050405020304" pitchFamily="18" charset="0"/>
              </a:rPr>
              <a:pPr/>
              <a:t>33</a:t>
            </a:fld>
            <a:endParaRPr lang="en-US" altLang="en-US">
              <a:latin typeface="Times New Roman" panose="02020603050405020304" pitchFamily="18" charset="0"/>
            </a:endParaRPr>
          </a:p>
        </p:txBody>
      </p:sp>
      <p:sp>
        <p:nvSpPr>
          <p:cNvPr id="59395" name="Rectangle 2">
            <a:extLst>
              <a:ext uri="{FF2B5EF4-FFF2-40B4-BE49-F238E27FC236}">
                <a16:creationId xmlns:a16="http://schemas.microsoft.com/office/drawing/2014/main" xmlns="" id="{9A027089-8C5B-48CD-83C9-82E7AC69E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xmlns="" id="{791160DD-71A0-4AAF-853F-F6A1ACFA1B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295095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xmlns="" id="{CB2C34C3-250A-468E-9851-CC70D79D96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633955B-1D85-408C-9962-CCCFD1FD963F}" type="slidenum">
              <a:rPr lang="en-US" altLang="en-US">
                <a:latin typeface="Times New Roman" panose="02020603050405020304" pitchFamily="18" charset="0"/>
              </a:rPr>
              <a:pPr/>
              <a:t>34</a:t>
            </a:fld>
            <a:endParaRPr lang="en-US" altLang="en-US">
              <a:latin typeface="Times New Roman" panose="02020603050405020304" pitchFamily="18" charset="0"/>
            </a:endParaRPr>
          </a:p>
        </p:txBody>
      </p:sp>
      <p:sp>
        <p:nvSpPr>
          <p:cNvPr id="61443" name="Rectangle 2">
            <a:extLst>
              <a:ext uri="{FF2B5EF4-FFF2-40B4-BE49-F238E27FC236}">
                <a16:creationId xmlns:a16="http://schemas.microsoft.com/office/drawing/2014/main" xmlns="" id="{1D1DE534-1DD7-4472-AA58-C1DE0867DFF1}"/>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xmlns="" id="{8FC13BC3-8933-45F1-9859-967FA4C5C98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2177840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xmlns="" id="{9704E6CA-49C0-4A2A-AEC1-BB04B55A48E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7158379-05CF-4CC2-AD21-075AE5A4BA6F}" type="slidenum">
              <a:rPr lang="en-US" altLang="en-US">
                <a:latin typeface="Times New Roman" panose="02020603050405020304" pitchFamily="18" charset="0"/>
              </a:rPr>
              <a:pPr/>
              <a:t>35</a:t>
            </a:fld>
            <a:endParaRPr lang="en-US" altLang="en-US">
              <a:latin typeface="Times New Roman" panose="02020603050405020304" pitchFamily="18" charset="0"/>
            </a:endParaRPr>
          </a:p>
        </p:txBody>
      </p:sp>
      <p:sp>
        <p:nvSpPr>
          <p:cNvPr id="63491" name="Rectangle 2">
            <a:extLst>
              <a:ext uri="{FF2B5EF4-FFF2-40B4-BE49-F238E27FC236}">
                <a16:creationId xmlns:a16="http://schemas.microsoft.com/office/drawing/2014/main" xmlns="" id="{64E6DB56-0C3E-477D-B270-81C5BEB648E4}"/>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xmlns="" id="{4A9C3227-4B51-4748-9D4A-8F77C8BB860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829713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xmlns=""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36</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xmlns=""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xmlns=""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41161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xmlns="" id="{67783A79-83B8-4D49-BBC2-5D548B427CE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D8928C3-9072-42C2-A825-768E263084C4}" type="slidenum">
              <a:rPr lang="en-US" altLang="en-US">
                <a:latin typeface="Times New Roman" panose="02020603050405020304" pitchFamily="18" charset="0"/>
              </a:rPr>
              <a:pPr/>
              <a:t>37</a:t>
            </a:fld>
            <a:endParaRPr lang="en-US" altLang="en-US">
              <a:latin typeface="Times New Roman" panose="02020603050405020304" pitchFamily="18" charset="0"/>
            </a:endParaRPr>
          </a:p>
        </p:txBody>
      </p:sp>
      <p:sp>
        <p:nvSpPr>
          <p:cNvPr id="65539" name="Rectangle 2">
            <a:extLst>
              <a:ext uri="{FF2B5EF4-FFF2-40B4-BE49-F238E27FC236}">
                <a16:creationId xmlns:a16="http://schemas.microsoft.com/office/drawing/2014/main" xmlns="" id="{0DB4D94A-E0FC-49E4-83E5-A10A268ED595}"/>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xmlns="" id="{95357CA5-7158-4580-8BAB-76FAF590840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500400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Örneğin, Şekilde matematik kütüphanesi çalıştırılabilir ana dosyaya bağlı değildir. Bunun yerine bağlayıcı, program yüklenirken dinamik olarak bağlanmasına ve yüklenmesine izin veren </a:t>
            </a:r>
            <a:r>
              <a:rPr lang="tr-TR" dirty="0" err="1" smtClean="0"/>
              <a:t>relocation</a:t>
            </a:r>
            <a:r>
              <a:rPr lang="tr-TR" dirty="0" smtClean="0"/>
              <a:t> bilgilerini ekler.</a:t>
            </a:r>
            <a:endParaRPr lang="tr-TR" dirty="0"/>
          </a:p>
        </p:txBody>
      </p:sp>
      <p:sp>
        <p:nvSpPr>
          <p:cNvPr id="4" name="Slayt Numarası Yer Tutucusu 3"/>
          <p:cNvSpPr>
            <a:spLocks noGrp="1"/>
          </p:cNvSpPr>
          <p:nvPr>
            <p:ph type="sldNum" sz="quarter" idx="10"/>
          </p:nvPr>
        </p:nvSpPr>
        <p:spPr/>
        <p:txBody>
          <a:bodyPr/>
          <a:lstStyle/>
          <a:p>
            <a:pPr>
              <a:defRPr/>
            </a:pPr>
            <a:fld id="{DAA890F1-2F48-45ED-9750-542EA7D8C9E6}" type="slidenum">
              <a:rPr lang="en-US" altLang="en-US" smtClean="0"/>
              <a:pPr>
                <a:defRPr/>
              </a:pPr>
              <a:t>40</a:t>
            </a:fld>
            <a:endParaRPr lang="en-US" altLang="en-US"/>
          </a:p>
        </p:txBody>
      </p:sp>
    </p:spTree>
    <p:extLst>
      <p:ext uri="{BB962C8B-B14F-4D97-AF65-F5344CB8AC3E}">
        <p14:creationId xmlns:p14="http://schemas.microsoft.com/office/powerpoint/2010/main" val="33710848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xmlns="" id="{1F9D4368-2D5B-44CF-9769-7950A1E38A6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1D9A8E8-F4EA-46C2-B927-AF9B295CD51A}" type="slidenum">
              <a:rPr lang="en-US" altLang="en-US">
                <a:latin typeface="Times New Roman" panose="02020603050405020304" pitchFamily="18" charset="0"/>
              </a:rPr>
              <a:pPr/>
              <a:t>41</a:t>
            </a:fld>
            <a:endParaRPr lang="en-US" altLang="en-US">
              <a:latin typeface="Times New Roman" panose="02020603050405020304" pitchFamily="18" charset="0"/>
            </a:endParaRPr>
          </a:p>
        </p:txBody>
      </p:sp>
      <p:sp>
        <p:nvSpPr>
          <p:cNvPr id="69635" name="Rectangle 2">
            <a:extLst>
              <a:ext uri="{FF2B5EF4-FFF2-40B4-BE49-F238E27FC236}">
                <a16:creationId xmlns:a16="http://schemas.microsoft.com/office/drawing/2014/main" xmlns="" id="{84751EBF-BF03-4EB3-AC59-8937FFC05BA1}"/>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xmlns="" id="{363753AF-4080-4D90-93A4-E186735701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smtClean="0">
                <a:latin typeface="Times New Roman" panose="02020603050405020304" pitchFamily="18" charset="0"/>
              </a:rPr>
              <a:t>Bir</a:t>
            </a:r>
            <a:r>
              <a:rPr lang="en-US" altLang="en-US" dirty="0" smtClean="0">
                <a:latin typeface="Times New Roman" panose="02020603050405020304" pitchFamily="18" charset="0"/>
              </a:rPr>
              <a:t> ABI, </a:t>
            </a:r>
            <a:r>
              <a:rPr lang="en-US" altLang="en-US" dirty="0" err="1" smtClean="0">
                <a:latin typeface="Times New Roman" panose="02020603050405020304" pitchFamily="18" charset="0"/>
              </a:rPr>
              <a:t>adres</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genişliği</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parametreleri</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sistem</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çağrılarına</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geçirme</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yöntemleri</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çalışma</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zamanı</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yığınının</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organizasyonu</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sistem</a:t>
            </a:r>
            <a:r>
              <a:rPr lang="en-US" altLang="en-US" dirty="0" smtClean="0">
                <a:latin typeface="Times New Roman" panose="02020603050405020304" pitchFamily="18" charset="0"/>
              </a:rPr>
              <a:t> </a:t>
            </a:r>
            <a:r>
              <a:rPr lang="tr-TR" altLang="en-US" dirty="0" smtClean="0">
                <a:latin typeface="Times New Roman" panose="02020603050405020304" pitchFamily="18" charset="0"/>
              </a:rPr>
              <a:t>kütüphanelerinin </a:t>
            </a:r>
            <a:r>
              <a:rPr lang="tr-TR" altLang="en-US" dirty="0" err="1" smtClean="0">
                <a:latin typeface="Times New Roman" panose="02020603050405020304" pitchFamily="18" charset="0"/>
              </a:rPr>
              <a:t>binary</a:t>
            </a:r>
            <a:r>
              <a:rPr lang="tr-TR" altLang="en-US" dirty="0" smtClean="0">
                <a:latin typeface="Times New Roman" panose="02020603050405020304" pitchFamily="18" charset="0"/>
              </a:rPr>
              <a:t> formatı </a:t>
            </a:r>
            <a:r>
              <a:rPr lang="en-US" altLang="en-US" dirty="0" err="1" smtClean="0">
                <a:latin typeface="Times New Roman" panose="02020603050405020304" pitchFamily="18" charset="0"/>
              </a:rPr>
              <a:t>ve</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veri</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türlerinin</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boyutu</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dahil</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olmak</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üzere</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düşük</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seviyeli</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ayrıntıları</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belirtir</a:t>
            </a:r>
            <a:r>
              <a:rPr lang="en-US" altLang="en-US" dirty="0" smtClean="0">
                <a:latin typeface="Times New Roman" panose="02020603050405020304" pitchFamily="18" charset="0"/>
              </a:rPr>
              <a:t>.</a:t>
            </a:r>
            <a:r>
              <a:rPr lang="tr-TR" altLang="en-US" dirty="0" smtClean="0">
                <a:latin typeface="Times New Roman" panose="02020603050405020304" pitchFamily="18" charset="0"/>
              </a:rPr>
              <a:t> </a:t>
            </a:r>
          </a:p>
          <a:p>
            <a:endParaRPr lang="tr-TR" altLang="en-US" dirty="0" smtClean="0">
              <a:latin typeface="Times New Roman" panose="02020603050405020304" pitchFamily="18" charset="0"/>
            </a:endParaRPr>
          </a:p>
          <a:p>
            <a:r>
              <a:rPr lang="tr-TR" altLang="en-US" dirty="0" smtClean="0">
                <a:latin typeface="Times New Roman" panose="02020603050405020304" pitchFamily="18" charset="0"/>
              </a:rPr>
              <a:t>Tipik olarak, belirli bir mimari için bir ABI belirtilir (örneğin, ARMv8 işlemci için bir ABI vardır). Dolayısıyla, bir ABI, bir </a:t>
            </a:r>
            <a:r>
              <a:rPr lang="tr-TR" altLang="en-US" dirty="0" err="1" smtClean="0">
                <a:latin typeface="Times New Roman" panose="02020603050405020304" pitchFamily="18" charset="0"/>
              </a:rPr>
              <a:t>API'nin</a:t>
            </a:r>
            <a:r>
              <a:rPr lang="tr-TR" altLang="en-US" dirty="0" smtClean="0">
                <a:latin typeface="Times New Roman" panose="02020603050405020304" pitchFamily="18" charset="0"/>
              </a:rPr>
              <a:t> mimari düzeyindeki eşdeğeridir. Bir </a:t>
            </a:r>
            <a:r>
              <a:rPr lang="tr-TR" altLang="en-US" dirty="0" err="1" smtClean="0">
                <a:latin typeface="Times New Roman" panose="02020603050405020304" pitchFamily="18" charset="0"/>
              </a:rPr>
              <a:t>binary</a:t>
            </a:r>
            <a:r>
              <a:rPr lang="tr-TR" altLang="en-US" dirty="0" smtClean="0">
                <a:latin typeface="Times New Roman" panose="02020603050405020304" pitchFamily="18" charset="0"/>
              </a:rPr>
              <a:t> çalıştırılabilir dosya derlenmiş ve belirli bir </a:t>
            </a:r>
            <a:r>
              <a:rPr lang="tr-TR" altLang="en-US" dirty="0" err="1" smtClean="0">
                <a:latin typeface="Times New Roman" panose="02020603050405020304" pitchFamily="18" charset="0"/>
              </a:rPr>
              <a:t>ABI'ya</a:t>
            </a:r>
            <a:r>
              <a:rPr lang="tr-TR" altLang="en-US" dirty="0" smtClean="0">
                <a:latin typeface="Times New Roman" panose="02020603050405020304" pitchFamily="18" charset="0"/>
              </a:rPr>
              <a:t> göre bağlanmışsa, bu </a:t>
            </a:r>
            <a:r>
              <a:rPr lang="tr-TR" altLang="en-US" dirty="0" err="1" smtClean="0">
                <a:latin typeface="Times New Roman" panose="02020603050405020304" pitchFamily="18" charset="0"/>
              </a:rPr>
              <a:t>ABI'yı</a:t>
            </a:r>
            <a:r>
              <a:rPr lang="tr-TR" altLang="en-US" dirty="0" smtClean="0">
                <a:latin typeface="Times New Roman" panose="02020603050405020304" pitchFamily="18" charset="0"/>
              </a:rPr>
              <a:t> destekleyen farklı sistemlerde çalışabilmelidir.</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6220124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xmlns="" id="{23AA3413-AA5F-4107-A578-F7FB97A1FD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C3D0DC0-01F3-4FB1-9D33-C3D72C571382}" type="slidenum">
              <a:rPr lang="en-US" altLang="en-US">
                <a:latin typeface="Times New Roman" panose="02020603050405020304" pitchFamily="18" charset="0"/>
              </a:rPr>
              <a:pPr/>
              <a:t>42</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xmlns="" id="{AE841BF5-F8CC-496C-9A26-9FAB38639DD6}"/>
              </a:ext>
            </a:extLst>
          </p:cNvPr>
          <p:cNvSpPr>
            <a:spLocks noGrp="1" noRot="1" noChangeAspect="1" noChangeArrowheads="1" noTextEdit="1"/>
          </p:cNvSpPr>
          <p:nvPr>
            <p:ph type="sldImg"/>
          </p:nvPr>
        </p:nvSpPr>
        <p:spPr>
          <a:ln/>
        </p:spPr>
      </p:sp>
      <p:sp>
        <p:nvSpPr>
          <p:cNvPr id="71684" name="Rectangle 3">
            <a:extLst>
              <a:ext uri="{FF2B5EF4-FFF2-40B4-BE49-F238E27FC236}">
                <a16:creationId xmlns:a16="http://schemas.microsoft.com/office/drawing/2014/main" xmlns="" id="{C7518A12-53B7-447C-9D59-09B9E72ECC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564119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xmlns="" id="{BC80CB84-F22A-4E50-BCC7-BE380B839A6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802ED08A-93DF-4843-AA94-E1F59DEAFF3D}" type="slidenum">
              <a:rPr lang="en-US" altLang="en-US">
                <a:latin typeface="Times New Roman" panose="02020603050405020304" pitchFamily="18" charset="0"/>
              </a:rPr>
              <a:pPr/>
              <a:t>4</a:t>
            </a:fld>
            <a:endParaRPr lang="en-US" altLang="en-US">
              <a:latin typeface="Times New Roman" panose="02020603050405020304" pitchFamily="18" charset="0"/>
            </a:endParaRPr>
          </a:p>
        </p:txBody>
      </p:sp>
      <p:sp>
        <p:nvSpPr>
          <p:cNvPr id="12291" name="Rectangle 2">
            <a:extLst>
              <a:ext uri="{FF2B5EF4-FFF2-40B4-BE49-F238E27FC236}">
                <a16:creationId xmlns:a16="http://schemas.microsoft.com/office/drawing/2014/main" xmlns="" id="{2BCE3858-17A1-4688-9E78-D1CB3192F242}"/>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xmlns="" id="{A3A259DE-418E-40E8-9000-C1E0B35B4F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41942512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xmlns="" id="{246EB841-3BA3-411E-B258-F2A764F737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2114B98F-007C-43DF-A60D-1A7EAA91CCA7}" type="slidenum">
              <a:rPr lang="en-US" altLang="en-US">
                <a:latin typeface="Times New Roman" panose="02020603050405020304" pitchFamily="18" charset="0"/>
              </a:rPr>
              <a:pPr/>
              <a:t>43</a:t>
            </a:fld>
            <a:endParaRPr lang="en-US" altLang="en-US">
              <a:latin typeface="Times New Roman" panose="02020603050405020304" pitchFamily="18" charset="0"/>
            </a:endParaRPr>
          </a:p>
        </p:txBody>
      </p:sp>
      <p:sp>
        <p:nvSpPr>
          <p:cNvPr id="73731" name="Rectangle 2">
            <a:extLst>
              <a:ext uri="{FF2B5EF4-FFF2-40B4-BE49-F238E27FC236}">
                <a16:creationId xmlns:a16="http://schemas.microsoft.com/office/drawing/2014/main" xmlns="" id="{8A048B8E-E398-4745-90F2-A532AC12A286}"/>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xmlns="" id="{BA8F3B7A-4DFD-4CE0-A7BC-C9EB40B83DB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362888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xmlns="" id="{35B19350-9654-4398-A98D-823F09730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99FAC0-3371-4115-9278-16B190E658AE}"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75779" name="Rectangle 2">
            <a:extLst>
              <a:ext uri="{FF2B5EF4-FFF2-40B4-BE49-F238E27FC236}">
                <a16:creationId xmlns:a16="http://schemas.microsoft.com/office/drawing/2014/main" xmlns="" id="{794AAB47-390A-4A95-8D6A-7698FE87FC2D}"/>
              </a:ext>
            </a:extLst>
          </p:cNvPr>
          <p:cNvSpPr>
            <a:spLocks noGrp="1" noRot="1" noChangeAspect="1" noChangeArrowheads="1" noTextEdit="1"/>
          </p:cNvSpPr>
          <p:nvPr>
            <p:ph type="sldImg"/>
          </p:nvPr>
        </p:nvSpPr>
        <p:spPr>
          <a:ln/>
        </p:spPr>
      </p:sp>
      <p:sp>
        <p:nvSpPr>
          <p:cNvPr id="75780" name="Rectangle 3">
            <a:extLst>
              <a:ext uri="{FF2B5EF4-FFF2-40B4-BE49-F238E27FC236}">
                <a16:creationId xmlns:a16="http://schemas.microsoft.com/office/drawing/2014/main" xmlns="" id="{3AE11E17-0B37-495A-8D01-1E4B31D7DA2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711909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a:extLst>
              <a:ext uri="{FF2B5EF4-FFF2-40B4-BE49-F238E27FC236}">
                <a16:creationId xmlns:a16="http://schemas.microsoft.com/office/drawing/2014/main" xmlns="" id="{192ACBA4-A8FC-4E7A-80E9-AEAA75E564B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58D74938-55F7-4DC8-8764-970D10855290}" type="slidenum">
              <a:rPr lang="en-US" altLang="en-US">
                <a:latin typeface="Times New Roman" panose="02020603050405020304" pitchFamily="18" charset="0"/>
              </a:rPr>
              <a:pPr/>
              <a:t>47</a:t>
            </a:fld>
            <a:endParaRPr lang="en-US" altLang="en-US">
              <a:latin typeface="Times New Roman" panose="02020603050405020304" pitchFamily="18" charset="0"/>
            </a:endParaRPr>
          </a:p>
        </p:txBody>
      </p:sp>
      <p:sp>
        <p:nvSpPr>
          <p:cNvPr id="78851" name="Rectangle 2">
            <a:extLst>
              <a:ext uri="{FF2B5EF4-FFF2-40B4-BE49-F238E27FC236}">
                <a16:creationId xmlns:a16="http://schemas.microsoft.com/office/drawing/2014/main" xmlns="" id="{09CC13A3-9CCE-4E8B-9A2A-FF400F3C45A1}"/>
              </a:ext>
            </a:extLst>
          </p:cNvPr>
          <p:cNvSpPr>
            <a:spLocks noGrp="1" noRot="1" noChangeAspect="1" noChangeArrowheads="1" noTextEdit="1"/>
          </p:cNvSpPr>
          <p:nvPr>
            <p:ph type="sldImg"/>
          </p:nvPr>
        </p:nvSpPr>
        <p:spPr>
          <a:ln/>
        </p:spPr>
      </p:sp>
      <p:sp>
        <p:nvSpPr>
          <p:cNvPr id="78852" name="Rectangle 3">
            <a:extLst>
              <a:ext uri="{FF2B5EF4-FFF2-40B4-BE49-F238E27FC236}">
                <a16:creationId xmlns:a16="http://schemas.microsoft.com/office/drawing/2014/main" xmlns="" id="{A0F89BD5-8969-4268-BAAE-9A14BFA626B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395384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xmlns="" id="{960C12AF-FD80-4BCF-8312-D4A136EA7A3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D3A00BB-B4EE-42A4-AC24-302EB7D43EBC}" type="slidenum">
              <a:rPr lang="en-US" altLang="en-US">
                <a:latin typeface="Times New Roman" panose="02020603050405020304" pitchFamily="18" charset="0"/>
              </a:rPr>
              <a:pPr/>
              <a:t>48</a:t>
            </a:fld>
            <a:endParaRPr lang="en-US" altLang="en-US">
              <a:latin typeface="Times New Roman" panose="02020603050405020304" pitchFamily="18" charset="0"/>
            </a:endParaRPr>
          </a:p>
        </p:txBody>
      </p:sp>
      <p:sp>
        <p:nvSpPr>
          <p:cNvPr id="80899" name="Rectangle 2">
            <a:extLst>
              <a:ext uri="{FF2B5EF4-FFF2-40B4-BE49-F238E27FC236}">
                <a16:creationId xmlns:a16="http://schemas.microsoft.com/office/drawing/2014/main" xmlns="" id="{72A2FE60-2ABA-4FD7-97DD-436C8BB9AE4D}"/>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xmlns="" id="{75EC551F-647E-4616-B2E2-80AFFE0CA88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en-US" dirty="0" err="1" smtClean="0">
                <a:latin typeface="Times New Roman" panose="02020603050405020304" pitchFamily="18" charset="0"/>
              </a:rPr>
              <a:t>Kernel</a:t>
            </a:r>
            <a:r>
              <a:rPr lang="tr-TR" altLang="en-US" dirty="0" smtClean="0">
                <a:latin typeface="Times New Roman" panose="02020603050405020304" pitchFamily="18" charset="0"/>
              </a:rPr>
              <a:t>, </a:t>
            </a:r>
            <a:r>
              <a:rPr lang="tr-TR" altLang="en-US" baseline="0" dirty="0" smtClean="0">
                <a:latin typeface="Times New Roman" panose="02020603050405020304" pitchFamily="18" charset="0"/>
              </a:rPr>
              <a:t>tek bir adres uzayında birleştirilecek oldukça çok sayıda fonksiyon içerir.</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1052191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xmlns="" id="{5F0601A3-B0CC-45B3-BBD4-0046CD87CF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E16E5EEC-C07B-41DB-9CC3-1F02D0C0767C}" type="slidenum">
              <a:rPr lang="en-US" altLang="en-US">
                <a:latin typeface="Times New Roman" panose="02020603050405020304" pitchFamily="18" charset="0"/>
              </a:rPr>
              <a:pPr/>
              <a:t>49</a:t>
            </a:fld>
            <a:endParaRPr lang="en-US" altLang="en-US">
              <a:latin typeface="Times New Roman" panose="02020603050405020304" pitchFamily="18" charset="0"/>
            </a:endParaRPr>
          </a:p>
        </p:txBody>
      </p:sp>
      <p:sp>
        <p:nvSpPr>
          <p:cNvPr id="82947" name="Rectangle 2">
            <a:extLst>
              <a:ext uri="{FF2B5EF4-FFF2-40B4-BE49-F238E27FC236}">
                <a16:creationId xmlns:a16="http://schemas.microsoft.com/office/drawing/2014/main" xmlns="" id="{DE277AD2-08FD-4FEB-9A71-97B80E63EA93}"/>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xmlns="" id="{23FE59D0-CE1B-473F-8138-7566D6FAE11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Times New Roman" panose="02020603050405020304" pitchFamily="18" charset="0"/>
              </a:rPr>
              <a:t>Linux </a:t>
            </a:r>
            <a:r>
              <a:rPr lang="en-US" altLang="en-US" dirty="0" err="1" smtClean="0">
                <a:latin typeface="Times New Roman" panose="02020603050405020304" pitchFamily="18" charset="0"/>
              </a:rPr>
              <a:t>işletim</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sistemi</a:t>
            </a:r>
            <a:r>
              <a:rPr lang="en-US" altLang="en-US" dirty="0" smtClean="0">
                <a:latin typeface="Times New Roman" panose="02020603050405020304" pitchFamily="18" charset="0"/>
              </a:rPr>
              <a:t> UNIX </a:t>
            </a:r>
            <a:r>
              <a:rPr lang="en-US" altLang="en-US" dirty="0" err="1" smtClean="0">
                <a:latin typeface="Times New Roman" panose="02020603050405020304" pitchFamily="18" charset="0"/>
              </a:rPr>
              <a:t>tabanlıdır</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ve</a:t>
            </a:r>
            <a:r>
              <a:rPr lang="en-US" altLang="en-US" dirty="0" smtClean="0">
                <a:latin typeface="Times New Roman" panose="02020603050405020304" pitchFamily="18" charset="0"/>
              </a:rPr>
              <a:t> </a:t>
            </a:r>
            <a:r>
              <a:rPr lang="tr-TR" altLang="en-US" dirty="0" smtClean="0">
                <a:latin typeface="Times New Roman" panose="02020603050405020304" pitchFamily="18" charset="0"/>
              </a:rPr>
              <a:t>ş</a:t>
            </a:r>
            <a:r>
              <a:rPr lang="en-US" altLang="en-US" dirty="0" err="1" smtClean="0">
                <a:latin typeface="Times New Roman" panose="02020603050405020304" pitchFamily="18" charset="0"/>
              </a:rPr>
              <a:t>ekil</a:t>
            </a:r>
            <a:r>
              <a:rPr lang="tr-TR" altLang="en-US" dirty="0" smtClean="0">
                <a:latin typeface="Times New Roman" panose="02020603050405020304" pitchFamily="18" charset="0"/>
              </a:rPr>
              <a:t>d</a:t>
            </a:r>
            <a:r>
              <a:rPr lang="en-US" altLang="en-US" dirty="0" smtClean="0">
                <a:latin typeface="Times New Roman" panose="02020603050405020304" pitchFamily="18" charset="0"/>
              </a:rPr>
              <a:t>e </a:t>
            </a:r>
            <a:r>
              <a:rPr lang="en-US" altLang="en-US" dirty="0" err="1" smtClean="0">
                <a:latin typeface="Times New Roman" panose="02020603050405020304" pitchFamily="18" charset="0"/>
              </a:rPr>
              <a:t>gösterildiği</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gibi</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benzer</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şekilde</a:t>
            </a:r>
            <a:r>
              <a:rPr lang="en-US" altLang="en-US" dirty="0" smtClean="0">
                <a:latin typeface="Times New Roman" panose="02020603050405020304" pitchFamily="18" charset="0"/>
              </a:rPr>
              <a:t> </a:t>
            </a:r>
            <a:r>
              <a:rPr lang="en-US" altLang="en-US" dirty="0" err="1" smtClean="0">
                <a:latin typeface="Times New Roman" panose="02020603050405020304" pitchFamily="18" charset="0"/>
              </a:rPr>
              <a:t>yapılandırılmıştır</a:t>
            </a:r>
            <a:r>
              <a:rPr lang="en-US" altLang="en-US" dirty="0" smtClean="0">
                <a:latin typeface="Times New Roman" panose="02020603050405020304" pitchFamily="18" charset="0"/>
              </a:rPr>
              <a:t>.</a:t>
            </a:r>
            <a:r>
              <a:rPr lang="tr-TR" altLang="en-US" dirty="0" smtClean="0">
                <a:latin typeface="Times New Roman" panose="02020603050405020304" pitchFamily="18" charset="0"/>
              </a:rPr>
              <a:t> </a:t>
            </a:r>
          </a:p>
          <a:p>
            <a:endParaRPr lang="tr-TR" altLang="en-US" dirty="0" smtClean="0">
              <a:latin typeface="Times New Roman" panose="02020603050405020304" pitchFamily="18" charset="0"/>
            </a:endParaRPr>
          </a:p>
          <a:p>
            <a:r>
              <a:rPr lang="tr-TR" altLang="en-US" dirty="0" smtClean="0">
                <a:latin typeface="Times New Roman" panose="02020603050405020304" pitchFamily="18" charset="0"/>
              </a:rPr>
              <a:t>Uygulamalar, çekirdeğe giden sistem çağrısı arabirimiyle iletişim kurarken genellikle </a:t>
            </a:r>
            <a:r>
              <a:rPr lang="tr-TR" altLang="en-US" dirty="0" err="1" smtClean="0">
                <a:latin typeface="Times New Roman" panose="02020603050405020304" pitchFamily="18" charset="0"/>
              </a:rPr>
              <a:t>glibc</a:t>
            </a:r>
            <a:r>
              <a:rPr lang="tr-TR" altLang="en-US" dirty="0" smtClean="0">
                <a:latin typeface="Times New Roman" panose="02020603050405020304" pitchFamily="18" charset="0"/>
              </a:rPr>
              <a:t> standart C kitaplığını kullanır. </a:t>
            </a:r>
            <a:r>
              <a:rPr lang="tr-TR" altLang="en-US" b="1" dirty="0" smtClean="0">
                <a:latin typeface="Times New Roman" panose="02020603050405020304" pitchFamily="18" charset="0"/>
              </a:rPr>
              <a:t>Linux</a:t>
            </a:r>
            <a:r>
              <a:rPr lang="tr-TR" altLang="en-US" dirty="0" smtClean="0">
                <a:latin typeface="Times New Roman" panose="02020603050405020304" pitchFamily="18" charset="0"/>
              </a:rPr>
              <a:t> </a:t>
            </a:r>
            <a:r>
              <a:rPr lang="tr-TR" altLang="en-US" b="1" dirty="0" err="1" smtClean="0">
                <a:latin typeface="Times New Roman" panose="02020603050405020304" pitchFamily="18" charset="0"/>
              </a:rPr>
              <a:t>kernel</a:t>
            </a:r>
            <a:r>
              <a:rPr lang="tr-TR" altLang="en-US" dirty="0" smtClean="0">
                <a:latin typeface="Times New Roman" panose="02020603050405020304" pitchFamily="18" charset="0"/>
              </a:rPr>
              <a:t>, tek bir adres alanında tamamen </a:t>
            </a:r>
            <a:r>
              <a:rPr lang="tr-TR" altLang="en-US" dirty="0" err="1" smtClean="0">
                <a:latin typeface="Times New Roman" panose="02020603050405020304" pitchFamily="18" charset="0"/>
              </a:rPr>
              <a:t>kernel</a:t>
            </a:r>
            <a:r>
              <a:rPr lang="tr-TR" altLang="en-US" dirty="0" smtClean="0">
                <a:latin typeface="Times New Roman" panose="02020603050405020304" pitchFamily="18" charset="0"/>
              </a:rPr>
              <a:t> </a:t>
            </a:r>
            <a:r>
              <a:rPr lang="tr-TR" altLang="en-US" dirty="0" err="1" smtClean="0">
                <a:latin typeface="Times New Roman" panose="02020603050405020304" pitchFamily="18" charset="0"/>
              </a:rPr>
              <a:t>modunda</a:t>
            </a:r>
            <a:r>
              <a:rPr lang="tr-TR" altLang="en-US" dirty="0" smtClean="0">
                <a:latin typeface="Times New Roman" panose="02020603050405020304" pitchFamily="18" charset="0"/>
              </a:rPr>
              <a:t> çalıştığı için </a:t>
            </a:r>
            <a:r>
              <a:rPr lang="tr-TR" altLang="en-US" b="1" dirty="0" err="1" smtClean="0">
                <a:latin typeface="Times New Roman" panose="02020603050405020304" pitchFamily="18" charset="0"/>
              </a:rPr>
              <a:t>monolitiktir</a:t>
            </a:r>
            <a:r>
              <a:rPr lang="tr-TR" altLang="en-US" dirty="0" smtClean="0">
                <a:latin typeface="Times New Roman" panose="02020603050405020304" pitchFamily="18" charset="0"/>
              </a:rPr>
              <a:t>, ancak </a:t>
            </a:r>
            <a:r>
              <a:rPr lang="tr-TR" altLang="en-US" dirty="0" err="1" smtClean="0">
                <a:latin typeface="Times New Roman" panose="02020603050405020304" pitchFamily="18" charset="0"/>
              </a:rPr>
              <a:t>kernelin</a:t>
            </a:r>
            <a:r>
              <a:rPr lang="tr-TR" altLang="en-US" dirty="0" smtClean="0">
                <a:latin typeface="Times New Roman" panose="02020603050405020304" pitchFamily="18" charset="0"/>
              </a:rPr>
              <a:t> çalışma süresi boyunca değiştirilmesine izin veren </a:t>
            </a:r>
            <a:r>
              <a:rPr lang="tr-TR" altLang="en-US" b="1" dirty="0" smtClean="0">
                <a:latin typeface="Times New Roman" panose="02020603050405020304" pitchFamily="18" charset="0"/>
              </a:rPr>
              <a:t>modüler</a:t>
            </a:r>
            <a:r>
              <a:rPr lang="tr-TR" altLang="en-US" dirty="0" smtClean="0">
                <a:latin typeface="Times New Roman" panose="02020603050405020304" pitchFamily="18" charset="0"/>
              </a:rPr>
              <a:t> bir </a:t>
            </a:r>
            <a:r>
              <a:rPr lang="tr-TR" altLang="en-US" b="1" dirty="0" smtClean="0">
                <a:latin typeface="Times New Roman" panose="02020603050405020304" pitchFamily="18" charset="0"/>
              </a:rPr>
              <a:t>tasarıma</a:t>
            </a:r>
            <a:r>
              <a:rPr lang="tr-TR" altLang="en-US" dirty="0" smtClean="0">
                <a:latin typeface="Times New Roman" panose="02020603050405020304" pitchFamily="18" charset="0"/>
              </a:rPr>
              <a:t> da sahiptir.</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4387048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xmlns="" id="{A139EA7E-C5A3-4A16-AE42-C345AB123C7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E57B5D2-DE8D-4EF9-889E-79B8E6EF3011}" type="slidenum">
              <a:rPr lang="en-US" altLang="en-US">
                <a:latin typeface="Times New Roman" panose="02020603050405020304" pitchFamily="18" charset="0"/>
              </a:rPr>
              <a:pPr/>
              <a:t>50</a:t>
            </a:fld>
            <a:endParaRPr lang="en-US" altLang="en-US">
              <a:latin typeface="Times New Roman" panose="02020603050405020304" pitchFamily="18" charset="0"/>
            </a:endParaRPr>
          </a:p>
        </p:txBody>
      </p:sp>
      <p:sp>
        <p:nvSpPr>
          <p:cNvPr id="84995" name="Rectangle 2">
            <a:extLst>
              <a:ext uri="{FF2B5EF4-FFF2-40B4-BE49-F238E27FC236}">
                <a16:creationId xmlns:a16="http://schemas.microsoft.com/office/drawing/2014/main" xmlns="" id="{F853F4E3-8609-4C8C-A077-0E107BD5106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xmlns="" id="{5D9017D7-59E4-444C-8B7D-582A16EDD8C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en-US" noProof="0" dirty="0" err="1" smtClean="0">
                <a:latin typeface="Times New Roman" panose="02020603050405020304" pitchFamily="18" charset="0"/>
              </a:rPr>
              <a:t>Monolitik</a:t>
            </a:r>
            <a:r>
              <a:rPr lang="tr-TR" altLang="en-US" noProof="0" dirty="0" smtClean="0">
                <a:latin typeface="Times New Roman" panose="02020603050405020304" pitchFamily="18" charset="0"/>
              </a:rPr>
              <a:t> yaklaşım genellikle </a:t>
            </a:r>
            <a:r>
              <a:rPr lang="tr-TR" altLang="en-US" b="1" noProof="0" dirty="0" smtClean="0">
                <a:latin typeface="Times New Roman" panose="02020603050405020304" pitchFamily="18" charset="0"/>
              </a:rPr>
              <a:t>sıkı bağlı bir sistem (</a:t>
            </a:r>
            <a:r>
              <a:rPr lang="tr-TR" altLang="en-US" b="1" noProof="0" dirty="0" err="1" smtClean="0">
                <a:latin typeface="Times New Roman" panose="02020603050405020304" pitchFamily="18" charset="0"/>
              </a:rPr>
              <a:t>tightly</a:t>
            </a:r>
            <a:r>
              <a:rPr lang="tr-TR" altLang="en-US" b="1" noProof="0" dirty="0" smtClean="0">
                <a:latin typeface="Times New Roman" panose="02020603050405020304" pitchFamily="18" charset="0"/>
              </a:rPr>
              <a:t> </a:t>
            </a:r>
            <a:r>
              <a:rPr lang="tr-TR" altLang="en-US" b="1" noProof="0" dirty="0" err="1" smtClean="0">
                <a:latin typeface="Times New Roman" panose="02020603050405020304" pitchFamily="18" charset="0"/>
              </a:rPr>
              <a:t>coupled</a:t>
            </a:r>
            <a:r>
              <a:rPr lang="tr-TR" altLang="en-US" noProof="0" dirty="0" smtClean="0">
                <a:latin typeface="Times New Roman" panose="02020603050405020304" pitchFamily="18" charset="0"/>
              </a:rPr>
              <a:t>) olarak bilinir çünkü sistemin bir bölümünde yapılan değişikliklerin diğer kısımlar üzerinde geniş kapsamlı etkileri olabilir.</a:t>
            </a:r>
          </a:p>
          <a:p>
            <a:endParaRPr lang="tr-TR" altLang="en-US" noProof="0" dirty="0" smtClean="0">
              <a:latin typeface="Times New Roman" panose="02020603050405020304" pitchFamily="18" charset="0"/>
            </a:endParaRPr>
          </a:p>
          <a:p>
            <a:r>
              <a:rPr lang="tr-TR" altLang="en-US" noProof="0" dirty="0" smtClean="0">
                <a:latin typeface="Times New Roman" panose="02020603050405020304" pitchFamily="18" charset="0"/>
              </a:rPr>
              <a:t>Alternatif olarak, </a:t>
            </a:r>
            <a:r>
              <a:rPr lang="tr-TR" altLang="en-US" b="1" noProof="0" dirty="0" smtClean="0">
                <a:latin typeface="Times New Roman" panose="02020603050405020304" pitchFamily="18" charset="0"/>
              </a:rPr>
              <a:t>gevşek bağlı sistem</a:t>
            </a:r>
            <a:r>
              <a:rPr lang="tr-TR" altLang="en-US" noProof="0" dirty="0" smtClean="0">
                <a:latin typeface="Times New Roman" panose="02020603050405020304" pitchFamily="18" charset="0"/>
              </a:rPr>
              <a:t> (</a:t>
            </a:r>
            <a:r>
              <a:rPr lang="tr-TR" altLang="en-US" b="1" noProof="0" dirty="0" err="1" smtClean="0">
                <a:latin typeface="Times New Roman" panose="02020603050405020304" pitchFamily="18" charset="0"/>
              </a:rPr>
              <a:t>loosely</a:t>
            </a:r>
            <a:r>
              <a:rPr lang="tr-TR" altLang="en-US" b="1" noProof="0" dirty="0" smtClean="0">
                <a:latin typeface="Times New Roman" panose="02020603050405020304" pitchFamily="18" charset="0"/>
              </a:rPr>
              <a:t> </a:t>
            </a:r>
            <a:r>
              <a:rPr lang="tr-TR" altLang="en-US" b="1" noProof="0" dirty="0" err="1" smtClean="0">
                <a:latin typeface="Times New Roman" panose="02020603050405020304" pitchFamily="18" charset="0"/>
              </a:rPr>
              <a:t>coupled</a:t>
            </a:r>
            <a:r>
              <a:rPr lang="tr-TR" altLang="en-US" noProof="0" dirty="0" smtClean="0">
                <a:latin typeface="Times New Roman" panose="02020603050405020304" pitchFamily="18" charset="0"/>
              </a:rPr>
              <a:t>) tasarlanabilir. Böyle bir sistem, belirli ve sınırlı işlevselliğe sahip ayrı, daha küçük bileşenlere bölünmüştür. Tüm bu bileşenler birlikte </a:t>
            </a:r>
            <a:r>
              <a:rPr lang="tr-TR" altLang="en-US" noProof="0" dirty="0" err="1" smtClean="0">
                <a:latin typeface="Times New Roman" panose="02020603050405020304" pitchFamily="18" charset="0"/>
              </a:rPr>
              <a:t>kerneli</a:t>
            </a:r>
            <a:r>
              <a:rPr lang="tr-TR" altLang="en-US" noProof="0" dirty="0" smtClean="0">
                <a:latin typeface="Times New Roman" panose="02020603050405020304" pitchFamily="18" charset="0"/>
              </a:rPr>
              <a:t> oluşturur. Bu modüler yaklaşımın avantajı, bir bileşendeki değişikliklerin yalnızca o bileşeni etkilemesidir ve diğerlerini etkilememesidir, sistem uygulayıcılarına sistemin iç işleyişini yaratma ve değiştirme konusunda daha fazla özgürlük sağlar.</a:t>
            </a:r>
            <a:endParaRPr lang="tr-TR" altLang="en-US" noProof="0" dirty="0">
              <a:latin typeface="Times New Roman" panose="02020603050405020304" pitchFamily="18" charset="0"/>
            </a:endParaRPr>
          </a:p>
        </p:txBody>
      </p:sp>
    </p:spTree>
    <p:extLst>
      <p:ext uri="{BB962C8B-B14F-4D97-AF65-F5344CB8AC3E}">
        <p14:creationId xmlns:p14="http://schemas.microsoft.com/office/powerpoint/2010/main" val="27494832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xmlns=""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51</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xmlns=""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xmlns=""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7774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xmlns=""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52</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xmlns=""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xmlns=""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sz="1200" b="1" i="0" kern="1200" dirty="0" smtClean="0">
                <a:solidFill>
                  <a:schemeClr val="tx1"/>
                </a:solidFill>
                <a:effectLst/>
                <a:latin typeface="Times New Roman" charset="0"/>
                <a:ea typeface="MS PGothic" pitchFamily="34" charset="-128"/>
                <a:cs typeface="ＭＳ Ｐゴシック" charset="-128"/>
              </a:rPr>
              <a:t>Security: </a:t>
            </a:r>
            <a:r>
              <a:rPr lang="tr-TR" sz="1200" b="0" i="0" kern="1200" dirty="0" smtClean="0">
                <a:solidFill>
                  <a:schemeClr val="tx1"/>
                </a:solidFill>
                <a:effectLst/>
                <a:latin typeface="Times New Roman" charset="0"/>
                <a:ea typeface="MS PGothic" pitchFamily="34" charset="-128"/>
                <a:cs typeface="ＭＳ Ｐゴシック" charset="-128"/>
              </a:rPr>
              <a:t>Bu evin giriş, çıkışı bir güvenlik görevlisi tarafından kontrol ediliyorsa, evde hırsız alarm sistemleri ve benzeri sistemler var ise burada evin güvenli oluşundan kasıt </a:t>
            </a:r>
            <a:r>
              <a:rPr lang="tr-TR" sz="1200" b="1" i="0" kern="1200" dirty="0" smtClean="0">
                <a:solidFill>
                  <a:schemeClr val="tx1"/>
                </a:solidFill>
                <a:effectLst/>
                <a:latin typeface="Times New Roman" charset="0"/>
                <a:ea typeface="MS PGothic" pitchFamily="34" charset="-128"/>
                <a:cs typeface="ＭＳ Ｐゴシック" charset="-128"/>
              </a:rPr>
              <a:t>“</a:t>
            </a:r>
            <a:r>
              <a:rPr lang="tr-TR" sz="1200" b="1" i="0" kern="1200" dirty="0" err="1" smtClean="0">
                <a:solidFill>
                  <a:schemeClr val="tx1"/>
                </a:solidFill>
                <a:effectLst/>
                <a:latin typeface="Times New Roman" charset="0"/>
                <a:ea typeface="MS PGothic" pitchFamily="34" charset="-128"/>
                <a:cs typeface="ＭＳ Ｐゴシック" charset="-128"/>
              </a:rPr>
              <a:t>security</a:t>
            </a:r>
            <a:r>
              <a:rPr lang="tr-TR" sz="1200" b="1" i="0" kern="1200" dirty="0" smtClean="0">
                <a:solidFill>
                  <a:schemeClr val="tx1"/>
                </a:solidFill>
                <a:effectLst/>
                <a:latin typeface="Times New Roman" charset="0"/>
                <a:ea typeface="MS PGothic" pitchFamily="34" charset="-128"/>
                <a:cs typeface="ＭＳ Ｐゴシック" charset="-128"/>
              </a:rPr>
              <a:t>”</a:t>
            </a:r>
            <a:r>
              <a:rPr lang="tr-TR" sz="1200" b="0" i="0" kern="1200" dirty="0" smtClean="0">
                <a:solidFill>
                  <a:schemeClr val="tx1"/>
                </a:solidFill>
                <a:effectLst/>
                <a:latin typeface="Times New Roman" charset="0"/>
                <a:ea typeface="MS PGothic" pitchFamily="34" charset="-128"/>
                <a:cs typeface="ＭＳ Ｐゴシック" charset="-128"/>
              </a:rPr>
              <a:t> </a:t>
            </a:r>
            <a:r>
              <a:rPr lang="tr-TR" sz="1200" b="0" i="0" kern="1200" dirty="0" err="1" smtClean="0">
                <a:solidFill>
                  <a:schemeClr val="tx1"/>
                </a:solidFill>
                <a:effectLst/>
                <a:latin typeface="Times New Roman" charset="0"/>
                <a:ea typeface="MS PGothic" pitchFamily="34" charset="-128"/>
                <a:cs typeface="ＭＳ Ｐゴシック" charset="-128"/>
              </a:rPr>
              <a:t>dir</a:t>
            </a:r>
            <a:r>
              <a:rPr lang="tr-TR" sz="1200" b="0" i="0" kern="1200" dirty="0" smtClean="0">
                <a:solidFill>
                  <a:schemeClr val="tx1"/>
                </a:solidFill>
                <a:effectLst/>
                <a:latin typeface="Times New Roman" charset="0"/>
                <a:ea typeface="MS PGothic" pitchFamily="34" charset="-128"/>
                <a:cs typeface="ＭＳ Ｐゴシック" charset="-128"/>
              </a:rPr>
              <a:t>. Yani evin niteliğiyle ilgili bir durum söz konusu değildir. Ev derme çatma bir ev de olabilir, çok lüks bir daire de olabilir ama dışarıdan gelecek hırsızlık ve benzeri eve sızma girişimlerini </a:t>
            </a:r>
            <a:r>
              <a:rPr lang="tr-TR" sz="1200" b="0" i="0" kern="1200" dirty="0" err="1" smtClean="0">
                <a:solidFill>
                  <a:schemeClr val="tx1"/>
                </a:solidFill>
                <a:effectLst/>
                <a:latin typeface="Times New Roman" charset="0"/>
                <a:ea typeface="MS PGothic" pitchFamily="34" charset="-128"/>
                <a:cs typeface="ＭＳ Ｐゴシック" charset="-128"/>
              </a:rPr>
              <a:t>engeleyecek</a:t>
            </a:r>
            <a:r>
              <a:rPr lang="tr-TR" sz="1200" b="0" i="0" kern="1200" dirty="0" smtClean="0">
                <a:solidFill>
                  <a:schemeClr val="tx1"/>
                </a:solidFill>
                <a:effectLst/>
                <a:latin typeface="Times New Roman" charset="0"/>
                <a:ea typeface="MS PGothic" pitchFamily="34" charset="-128"/>
                <a:cs typeface="ＭＳ Ｐゴシック" charset="-128"/>
              </a:rPr>
              <a:t> önlemler alınması evi güvenli yani </a:t>
            </a:r>
            <a:r>
              <a:rPr lang="tr-TR" sz="1200" b="1" i="0" kern="1200" dirty="0" err="1" smtClean="0">
                <a:solidFill>
                  <a:schemeClr val="tx1"/>
                </a:solidFill>
                <a:effectLst/>
                <a:latin typeface="Times New Roman" charset="0"/>
                <a:ea typeface="MS PGothic" pitchFamily="34" charset="-128"/>
                <a:cs typeface="ＭＳ Ｐゴシック" charset="-128"/>
              </a:rPr>
              <a:t>secure</a:t>
            </a:r>
            <a:r>
              <a:rPr lang="tr-TR" sz="1200" b="0" i="0" kern="1200" dirty="0" smtClean="0">
                <a:solidFill>
                  <a:schemeClr val="tx1"/>
                </a:solidFill>
                <a:effectLst/>
                <a:latin typeface="Times New Roman" charset="0"/>
                <a:ea typeface="MS PGothic" pitchFamily="34" charset="-128"/>
                <a:cs typeface="ＭＳ Ｐゴシック" charset="-128"/>
              </a:rPr>
              <a:t> kılar. </a:t>
            </a:r>
          </a:p>
          <a:p>
            <a:endParaRPr lang="tr-TR" altLang="en-US" sz="1200" b="0" i="0" kern="1200" dirty="0" smtClean="0">
              <a:solidFill>
                <a:schemeClr val="tx1"/>
              </a:solidFill>
              <a:effectLst/>
              <a:latin typeface="Times New Roman" charset="0"/>
              <a:ea typeface="MS PGothic" pitchFamily="34" charset="-128"/>
            </a:endParaRPr>
          </a:p>
          <a:p>
            <a:r>
              <a:rPr lang="tr-TR" sz="1200" b="1" i="0" kern="1200" dirty="0" err="1" smtClean="0">
                <a:solidFill>
                  <a:schemeClr val="tx1"/>
                </a:solidFill>
                <a:effectLst/>
                <a:latin typeface="Times New Roman" charset="0"/>
                <a:ea typeface="MS PGothic" pitchFamily="34" charset="-128"/>
                <a:cs typeface="ＭＳ Ｐゴシック" charset="-128"/>
              </a:rPr>
              <a:t>Reliability</a:t>
            </a:r>
            <a:r>
              <a:rPr lang="tr-TR" sz="1200" b="0" i="0" kern="1200" dirty="0" smtClean="0">
                <a:solidFill>
                  <a:schemeClr val="tx1"/>
                </a:solidFill>
                <a:effectLst/>
                <a:latin typeface="Times New Roman" charset="0"/>
                <a:ea typeface="MS PGothic" pitchFamily="34" charset="-128"/>
                <a:cs typeface="ＭＳ Ｐゴシック" charset="-128"/>
              </a:rPr>
              <a:t> aslında evin sağlamlığı ile ilgili bir mevzudur. Örneğin ev, uzun süreler kullanılabilirliğinden bir şey kaybetmiyorsa evin </a:t>
            </a:r>
            <a:r>
              <a:rPr lang="tr-TR" sz="1200" b="1" i="0" kern="1200" dirty="0" err="1" smtClean="0">
                <a:solidFill>
                  <a:schemeClr val="tx1"/>
                </a:solidFill>
                <a:effectLst/>
                <a:latin typeface="Times New Roman" charset="0"/>
                <a:ea typeface="MS PGothic" pitchFamily="34" charset="-128"/>
                <a:cs typeface="ＭＳ Ｐゴシック" charset="-128"/>
              </a:rPr>
              <a:t>reliability</a:t>
            </a:r>
            <a:r>
              <a:rPr lang="tr-TR" sz="1200" b="0" i="0" kern="1200" dirty="0" err="1" smtClean="0">
                <a:solidFill>
                  <a:schemeClr val="tx1"/>
                </a:solidFill>
                <a:effectLst/>
                <a:latin typeface="Times New Roman" charset="0"/>
                <a:ea typeface="MS PGothic" pitchFamily="34" charset="-128"/>
                <a:cs typeface="ＭＳ Ｐゴシック" charset="-128"/>
              </a:rPr>
              <a:t>’si</a:t>
            </a:r>
            <a:r>
              <a:rPr lang="tr-TR" sz="1200" b="0" i="0" kern="1200" dirty="0" smtClean="0">
                <a:solidFill>
                  <a:schemeClr val="tx1"/>
                </a:solidFill>
                <a:effectLst/>
                <a:latin typeface="Times New Roman" charset="0"/>
                <a:ea typeface="MS PGothic" pitchFamily="34" charset="-128"/>
                <a:cs typeface="ＭＳ Ｐゴシック" charset="-128"/>
              </a:rPr>
              <a:t> iyi denilebilir. Buna en iyi örnek evin depreme karşı dayanıklılığıdır. Eve hırsız girer, girmez önemli değildir. Ama eğer ev depreme karşı dayanıklı bir ev ise o zaman </a:t>
            </a:r>
            <a:r>
              <a:rPr lang="tr-TR" sz="1200" b="1" i="0" kern="1200" dirty="0" err="1" smtClean="0">
                <a:solidFill>
                  <a:schemeClr val="tx1"/>
                </a:solidFill>
                <a:effectLst/>
                <a:latin typeface="Times New Roman" charset="0"/>
                <a:ea typeface="MS PGothic" pitchFamily="34" charset="-128"/>
                <a:cs typeface="ＭＳ Ｐゴシック" charset="-128"/>
              </a:rPr>
              <a:t>reliable</a:t>
            </a:r>
            <a:r>
              <a:rPr lang="tr-TR" sz="1200" b="0" i="0" kern="1200" dirty="0" smtClean="0">
                <a:solidFill>
                  <a:schemeClr val="tx1"/>
                </a:solidFill>
                <a:effectLst/>
                <a:latin typeface="Times New Roman" charset="0"/>
                <a:ea typeface="MS PGothic" pitchFamily="34" charset="-128"/>
                <a:cs typeface="ＭＳ Ｐゴシック" charset="-128"/>
              </a:rPr>
              <a:t> bir evdir denilebilir. </a:t>
            </a:r>
          </a:p>
          <a:p>
            <a:endParaRPr lang="tr-TR" altLang="en-US" sz="1200" b="0" i="0" kern="1200" dirty="0" smtClean="0">
              <a:solidFill>
                <a:schemeClr val="tx1"/>
              </a:solidFill>
              <a:effectLst/>
              <a:latin typeface="Times New Roman" charset="0"/>
              <a:ea typeface="MS PGothic" pitchFamily="34" charset="-128"/>
            </a:endParaRPr>
          </a:p>
          <a:p>
            <a:r>
              <a:rPr lang="en-US" altLang="en-US" dirty="0" smtClean="0">
                <a:latin typeface="Times New Roman" panose="02020603050405020304" pitchFamily="18" charset="0"/>
              </a:rPr>
              <a:t>http://securifyid.com/2008/08/18/cok-karistirilan-kavramlar-security-reliability-safety-trustability/</a:t>
            </a:r>
            <a:endParaRPr lang="tr-TR" altLang="en-US" dirty="0" smtClean="0">
              <a:latin typeface="Times New Roman" panose="02020603050405020304" pitchFamily="18" charset="0"/>
            </a:endParaRPr>
          </a:p>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2245851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a:extLst>
              <a:ext uri="{FF2B5EF4-FFF2-40B4-BE49-F238E27FC236}">
                <a16:creationId xmlns:a16="http://schemas.microsoft.com/office/drawing/2014/main" xmlns="" id="{ACECBD7C-C5C5-49AB-A072-BF89D7C9BD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0672991-CDC8-4F84-B8EB-CEEB23288ED8}" type="slidenum">
              <a:rPr lang="en-US" altLang="en-US">
                <a:latin typeface="Times New Roman" panose="02020603050405020304" pitchFamily="18" charset="0"/>
              </a:rPr>
              <a:pPr/>
              <a:t>53</a:t>
            </a:fld>
            <a:endParaRPr lang="en-US" altLang="en-US">
              <a:latin typeface="Times New Roman" panose="02020603050405020304" pitchFamily="18" charset="0"/>
            </a:endParaRPr>
          </a:p>
        </p:txBody>
      </p:sp>
      <p:sp>
        <p:nvSpPr>
          <p:cNvPr id="89091" name="Rectangle 2">
            <a:extLst>
              <a:ext uri="{FF2B5EF4-FFF2-40B4-BE49-F238E27FC236}">
                <a16:creationId xmlns:a16="http://schemas.microsoft.com/office/drawing/2014/main" xmlns="" id="{EA73A052-CF76-4A71-B05B-5EEB72534B36}"/>
              </a:ext>
            </a:extLst>
          </p:cNvPr>
          <p:cNvSpPr>
            <a:spLocks noGrp="1" noRot="1" noChangeAspect="1" noChangeArrowheads="1" noTextEdit="1"/>
          </p:cNvSpPr>
          <p:nvPr>
            <p:ph type="sldImg"/>
          </p:nvPr>
        </p:nvSpPr>
        <p:spPr>
          <a:ln/>
        </p:spPr>
      </p:sp>
      <p:sp>
        <p:nvSpPr>
          <p:cNvPr id="89092" name="Rectangle 3">
            <a:extLst>
              <a:ext uri="{FF2B5EF4-FFF2-40B4-BE49-F238E27FC236}">
                <a16:creationId xmlns:a16="http://schemas.microsoft.com/office/drawing/2014/main" xmlns="" id="{77FC5D12-EFEF-4B63-BAC5-16C49C6E5E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sz="1200" b="0" i="0" kern="1200" dirty="0" smtClean="0">
                <a:solidFill>
                  <a:schemeClr val="tx1"/>
                </a:solidFill>
                <a:effectLst/>
                <a:latin typeface="Times New Roman" charset="0"/>
                <a:ea typeface="MS PGothic" pitchFamily="34" charset="-128"/>
                <a:cs typeface="ＭＳ Ｐゴシック" charset="-128"/>
              </a:rPr>
              <a:t>Şekilde tipik bir </a:t>
            </a:r>
            <a:r>
              <a:rPr lang="tr-TR" sz="1200" b="0" i="0" kern="1200" dirty="0" err="1" smtClean="0">
                <a:solidFill>
                  <a:schemeClr val="tx1"/>
                </a:solidFill>
                <a:effectLst/>
                <a:latin typeface="Times New Roman" charset="0"/>
                <a:ea typeface="MS PGothic" pitchFamily="34" charset="-128"/>
                <a:cs typeface="ＭＳ Ｐゴシック" charset="-128"/>
              </a:rPr>
              <a:t>mikrokernel</a:t>
            </a:r>
            <a:r>
              <a:rPr lang="tr-TR" sz="1200" b="0" i="0" kern="1200" dirty="0" smtClean="0">
                <a:solidFill>
                  <a:schemeClr val="tx1"/>
                </a:solidFill>
                <a:effectLst/>
                <a:latin typeface="Times New Roman" charset="0"/>
                <a:ea typeface="MS PGothic" pitchFamily="34" charset="-128"/>
                <a:cs typeface="ＭＳ Ｐゴシック" charset="-128"/>
              </a:rPr>
              <a:t> yapısını göstermektedir.</a:t>
            </a:r>
          </a:p>
          <a:p>
            <a:r>
              <a:rPr lang="tr-TR" sz="1200" b="0" i="0" kern="1200" dirty="0" err="1" smtClean="0">
                <a:solidFill>
                  <a:schemeClr val="tx1"/>
                </a:solidFill>
                <a:effectLst/>
                <a:latin typeface="Times New Roman" charset="0"/>
                <a:ea typeface="MS PGothic" pitchFamily="34" charset="-128"/>
                <a:cs typeface="ＭＳ Ｐゴシック" charset="-128"/>
              </a:rPr>
              <a:t>Mikrokernelin</a:t>
            </a:r>
            <a:r>
              <a:rPr lang="tr-TR" sz="1200" b="0" i="0" kern="1200" baseline="0" dirty="0" smtClean="0">
                <a:solidFill>
                  <a:schemeClr val="tx1"/>
                </a:solidFill>
                <a:effectLst/>
                <a:latin typeface="Times New Roman" charset="0"/>
                <a:ea typeface="MS PGothic" pitchFamily="34" charset="-128"/>
                <a:cs typeface="ＭＳ Ｐゴシック" charset="-128"/>
              </a:rPr>
              <a:t> </a:t>
            </a:r>
            <a:r>
              <a:rPr lang="tr-TR" sz="1200" b="0" i="0" kern="1200" dirty="0" smtClean="0">
                <a:solidFill>
                  <a:schemeClr val="tx1"/>
                </a:solidFill>
                <a:effectLst/>
                <a:latin typeface="Times New Roman" charset="0"/>
                <a:ea typeface="MS PGothic" pitchFamily="34" charset="-128"/>
                <a:cs typeface="ＭＳ Ｐゴシック" charset="-128"/>
              </a:rPr>
              <a:t>temel işlevi, </a:t>
            </a:r>
            <a:r>
              <a:rPr lang="tr-TR" sz="1200" b="0" i="0" kern="1200" dirty="0" err="1" smtClean="0">
                <a:solidFill>
                  <a:schemeClr val="tx1"/>
                </a:solidFill>
                <a:effectLst/>
                <a:latin typeface="Times New Roman" charset="0"/>
                <a:ea typeface="MS PGothic" pitchFamily="34" charset="-128"/>
                <a:cs typeface="ＭＳ Ｐゴシック" charset="-128"/>
              </a:rPr>
              <a:t>client</a:t>
            </a:r>
            <a:r>
              <a:rPr lang="tr-TR" sz="1200" b="0" i="0" kern="1200" dirty="0" smtClean="0">
                <a:solidFill>
                  <a:schemeClr val="tx1"/>
                </a:solidFill>
                <a:effectLst/>
                <a:latin typeface="Times New Roman" charset="0"/>
                <a:ea typeface="MS PGothic" pitchFamily="34" charset="-128"/>
                <a:cs typeface="ＭＳ Ｐゴシック" charset="-128"/>
              </a:rPr>
              <a:t> programı ile çeşitli servisler arasında iletişim sağlamaktır, bu servisler </a:t>
            </a:r>
            <a:r>
              <a:rPr lang="tr-TR" sz="1200" b="0" i="0" kern="1200" dirty="0" err="1" smtClean="0">
                <a:solidFill>
                  <a:schemeClr val="tx1"/>
                </a:solidFill>
                <a:effectLst/>
                <a:latin typeface="Times New Roman" charset="0"/>
                <a:ea typeface="MS PGothic" pitchFamily="34" charset="-128"/>
                <a:cs typeface="ＭＳ Ｐゴシック" charset="-128"/>
              </a:rPr>
              <a:t>user</a:t>
            </a:r>
            <a:r>
              <a:rPr lang="tr-TR" sz="1200" b="0" i="0" kern="1200" dirty="0" smtClean="0">
                <a:solidFill>
                  <a:schemeClr val="tx1"/>
                </a:solidFill>
                <a:effectLst/>
                <a:latin typeface="Times New Roman" charset="0"/>
                <a:ea typeface="MS PGothic" pitchFamily="34" charset="-128"/>
                <a:cs typeface="ＭＳ Ｐゴシック" charset="-128"/>
              </a:rPr>
              <a:t> </a:t>
            </a:r>
            <a:r>
              <a:rPr lang="tr-TR" sz="1200" b="0" i="0" kern="1200" dirty="0" err="1" smtClean="0">
                <a:solidFill>
                  <a:schemeClr val="tx1"/>
                </a:solidFill>
                <a:effectLst/>
                <a:latin typeface="Times New Roman" charset="0"/>
                <a:ea typeface="MS PGothic" pitchFamily="34" charset="-128"/>
                <a:cs typeface="ＭＳ Ｐゴシック" charset="-128"/>
              </a:rPr>
              <a:t>spacede</a:t>
            </a:r>
            <a:r>
              <a:rPr lang="tr-TR" sz="1200" b="0" i="0" kern="1200" dirty="0" smtClean="0">
                <a:solidFill>
                  <a:schemeClr val="tx1"/>
                </a:solidFill>
                <a:effectLst/>
                <a:latin typeface="Times New Roman" charset="0"/>
                <a:ea typeface="MS PGothic" pitchFamily="34" charset="-128"/>
                <a:cs typeface="ＭＳ Ｐゴシック" charset="-128"/>
              </a:rPr>
              <a:t> olsa dahi.</a:t>
            </a:r>
          </a:p>
          <a:p>
            <a:pPr marL="0" marR="0" indent="0" algn="l" defTabSz="914400" rtl="0" eaLnBrk="0" fontAlgn="base" latinLnBrk="0" hangingPunct="0">
              <a:lnSpc>
                <a:spcPct val="100000"/>
              </a:lnSpc>
              <a:spcBef>
                <a:spcPct val="30000"/>
              </a:spcBef>
              <a:spcAft>
                <a:spcPct val="0"/>
              </a:spcAft>
              <a:buClrTx/>
              <a:buSzTx/>
              <a:buFontTx/>
              <a:buNone/>
              <a:tabLst/>
              <a:defRPr/>
            </a:pPr>
            <a:r>
              <a:rPr lang="tr-TR" altLang="en-US" noProof="1" smtClean="0"/>
              <a:t>Kullanıcı modülleri  arasında iletişim  </a:t>
            </a:r>
            <a:r>
              <a:rPr lang="en-US" altLang="en-US" sz="900" b="1" kern="1200" noProof="1" smtClean="0">
                <a:solidFill>
                  <a:srgbClr val="006699"/>
                </a:solidFill>
                <a:latin typeface="Times New Roman" charset="0"/>
                <a:ea typeface="MS PGothic" pitchFamily="34" charset="-128"/>
                <a:cs typeface="ＭＳ Ｐゴシック" charset="-128"/>
              </a:rPr>
              <a:t>message</a:t>
            </a:r>
            <a:r>
              <a:rPr lang="en-US" altLang="en-US" b="1" noProof="1" smtClean="0">
                <a:solidFill>
                  <a:srgbClr val="3366FF"/>
                </a:solidFill>
              </a:rPr>
              <a:t> </a:t>
            </a:r>
            <a:r>
              <a:rPr lang="en-US" altLang="en-US" sz="900" b="1" kern="1200" noProof="1" smtClean="0">
                <a:solidFill>
                  <a:srgbClr val="006699"/>
                </a:solidFill>
                <a:latin typeface="Times New Roman" charset="0"/>
                <a:ea typeface="MS PGothic" pitchFamily="34" charset="-128"/>
                <a:cs typeface="ＭＳ Ｐゴシック" charset="-128"/>
              </a:rPr>
              <a:t>passing</a:t>
            </a:r>
            <a:r>
              <a:rPr lang="tr-TR" altLang="en-US" sz="900" b="1" kern="1200" noProof="1" smtClean="0">
                <a:solidFill>
                  <a:srgbClr val="006699"/>
                </a:solidFill>
                <a:latin typeface="Times New Roman" charset="0"/>
                <a:ea typeface="MS PGothic" pitchFamily="34" charset="-128"/>
                <a:cs typeface="ＭＳ Ｐゴシック" charset="-128"/>
              </a:rPr>
              <a:t> </a:t>
            </a:r>
            <a:r>
              <a:rPr lang="tr-TR" altLang="en-US" noProof="1" smtClean="0"/>
              <a:t>ile yapılır.</a:t>
            </a:r>
            <a:endParaRPr lang="en-US" altLang="en-US" sz="900" b="1" kern="1200" noProof="1" smtClean="0">
              <a:solidFill>
                <a:srgbClr val="006699"/>
              </a:solidFill>
              <a:latin typeface="Times New Roman" charset="0"/>
              <a:ea typeface="MS PGothic" pitchFamily="34" charset="-128"/>
              <a:cs typeface="ＭＳ Ｐゴシック" charset="-128"/>
            </a:endParaRPr>
          </a:p>
          <a:p>
            <a:r>
              <a:rPr lang="tr-TR" sz="1200" b="0" i="0" kern="1200" dirty="0" smtClean="0">
                <a:solidFill>
                  <a:schemeClr val="tx1"/>
                </a:solidFill>
                <a:effectLst/>
                <a:latin typeface="Times New Roman" charset="0"/>
                <a:ea typeface="MS PGothic" pitchFamily="34" charset="-128"/>
                <a:cs typeface="ＭＳ Ｐゴシック" charset="-128"/>
              </a:rPr>
              <a:t>Bu yaklaşımda, </a:t>
            </a:r>
            <a:r>
              <a:rPr lang="tr-TR" sz="1200" b="0" i="0" kern="1200" dirty="0" err="1" smtClean="0">
                <a:solidFill>
                  <a:schemeClr val="tx1"/>
                </a:solidFill>
                <a:effectLst/>
                <a:latin typeface="Times New Roman" charset="0"/>
                <a:ea typeface="MS PGothic" pitchFamily="34" charset="-128"/>
                <a:cs typeface="ＭＳ Ｐゴシック" charset="-128"/>
              </a:rPr>
              <a:t>kernel</a:t>
            </a:r>
            <a:r>
              <a:rPr lang="tr-TR" sz="1200" b="0" i="0" kern="1200" dirty="0" smtClean="0">
                <a:solidFill>
                  <a:schemeClr val="tx1"/>
                </a:solidFill>
                <a:effectLst/>
                <a:latin typeface="Times New Roman" charset="0"/>
                <a:ea typeface="MS PGothic" pitchFamily="34" charset="-128"/>
                <a:cs typeface="ＭＳ Ｐゴシック" charset="-128"/>
              </a:rPr>
              <a:t> içerisindeki gereksiz tüm bileşenler sistem programlarına aktarılmıştır.</a:t>
            </a:r>
            <a:r>
              <a:rPr lang="tr-TR" b="0" dirty="0" smtClean="0"/>
              <a:t>  </a:t>
            </a:r>
          </a:p>
          <a:p>
            <a:r>
              <a:rPr lang="tr-TR" sz="1200" b="0" i="0" kern="1200" dirty="0" err="1" smtClean="0">
                <a:solidFill>
                  <a:schemeClr val="tx1"/>
                </a:solidFill>
                <a:effectLst/>
                <a:latin typeface="Times New Roman" charset="0"/>
                <a:ea typeface="MS PGothic" pitchFamily="34" charset="-128"/>
                <a:cs typeface="ＭＳ Ｐゴシック" charset="-128"/>
              </a:rPr>
              <a:t>Mikrokernel</a:t>
            </a:r>
            <a:r>
              <a:rPr lang="tr-TR" sz="1200" b="0" i="0" kern="1200" dirty="0" smtClean="0">
                <a:solidFill>
                  <a:schemeClr val="tx1"/>
                </a:solidFill>
                <a:effectLst/>
                <a:latin typeface="Times New Roman" charset="0"/>
                <a:ea typeface="MS PGothic" pitchFamily="34" charset="-128"/>
                <a:cs typeface="ＭＳ Ｐゴシック" charset="-128"/>
              </a:rPr>
              <a:t> kısmında, iletişim bileşenleri, hafıza yönetimi, </a:t>
            </a:r>
            <a:r>
              <a:rPr lang="tr-TR" sz="1200" b="0" i="0" kern="1200" dirty="0" err="1" smtClean="0">
                <a:solidFill>
                  <a:schemeClr val="tx1"/>
                </a:solidFill>
                <a:effectLst/>
                <a:latin typeface="Times New Roman" charset="0"/>
                <a:ea typeface="MS PGothic" pitchFamily="34" charset="-128"/>
                <a:cs typeface="ＭＳ Ｐゴシック" charset="-128"/>
              </a:rPr>
              <a:t>cpu</a:t>
            </a:r>
            <a:r>
              <a:rPr lang="tr-TR" sz="1200" b="0" i="0" kern="1200" dirty="0" smtClean="0">
                <a:solidFill>
                  <a:schemeClr val="tx1"/>
                </a:solidFill>
                <a:effectLst/>
                <a:latin typeface="Times New Roman" charset="0"/>
                <a:ea typeface="MS PGothic" pitchFamily="34" charset="-128"/>
                <a:cs typeface="ＭＳ Ｐゴシック" charset="-128"/>
              </a:rPr>
              <a:t> </a:t>
            </a:r>
            <a:r>
              <a:rPr lang="tr-TR" sz="1200" b="0" i="0" kern="1200" dirty="0" err="1" smtClean="0">
                <a:solidFill>
                  <a:schemeClr val="tx1"/>
                </a:solidFill>
                <a:effectLst/>
                <a:latin typeface="Times New Roman" charset="0"/>
                <a:ea typeface="MS PGothic" pitchFamily="34" charset="-128"/>
                <a:cs typeface="ＭＳ Ｐゴシック" charset="-128"/>
              </a:rPr>
              <a:t>scheduling</a:t>
            </a:r>
            <a:r>
              <a:rPr lang="tr-TR" sz="1200" b="0" i="0" kern="1200" dirty="0" smtClean="0">
                <a:solidFill>
                  <a:schemeClr val="tx1"/>
                </a:solidFill>
                <a:effectLst/>
                <a:latin typeface="Times New Roman" charset="0"/>
                <a:ea typeface="MS PGothic" pitchFamily="34" charset="-128"/>
                <a:cs typeface="ＭＳ Ｐゴシック" charset="-128"/>
              </a:rPr>
              <a:t> gibi çok</a:t>
            </a:r>
            <a:r>
              <a:rPr lang="tr-TR" sz="1200" b="0" i="0" kern="1200" baseline="0" dirty="0" smtClean="0">
                <a:solidFill>
                  <a:schemeClr val="tx1"/>
                </a:solidFill>
                <a:effectLst/>
                <a:latin typeface="Times New Roman" charset="0"/>
                <a:ea typeface="MS PGothic" pitchFamily="34" charset="-128"/>
                <a:cs typeface="ＭＳ Ｐゴシック" charset="-128"/>
              </a:rPr>
              <a:t> az bileşen </a:t>
            </a:r>
            <a:r>
              <a:rPr lang="tr-TR" sz="1200" b="0" i="0" kern="1200" dirty="0" smtClean="0">
                <a:solidFill>
                  <a:schemeClr val="tx1"/>
                </a:solidFill>
                <a:effectLst/>
                <a:latin typeface="Times New Roman" charset="0"/>
                <a:ea typeface="MS PGothic" pitchFamily="34" charset="-128"/>
                <a:cs typeface="ＭＳ Ｐゴシック" charset="-128"/>
              </a:rPr>
              <a:t>kalmıştır.</a:t>
            </a:r>
            <a:r>
              <a:rPr lang="tr-TR" b="0" dirty="0" smtClean="0"/>
              <a:t> </a:t>
            </a:r>
          </a:p>
          <a:p>
            <a:r>
              <a:rPr lang="tr-TR" b="0" dirty="0" smtClean="0"/>
              <a:t/>
            </a:r>
            <a:br>
              <a:rPr lang="tr-TR" b="0" dirty="0" smtClean="0"/>
            </a:br>
            <a:r>
              <a:rPr lang="tr-TR" b="0" dirty="0" smtClean="0"/>
              <a:t/>
            </a:r>
            <a:br>
              <a:rPr lang="tr-TR" b="0" dirty="0" smtClean="0"/>
            </a:br>
            <a:endParaRPr lang="en-US" altLang="en-US" b="0" dirty="0">
              <a:latin typeface="Times New Roman" panose="02020603050405020304" pitchFamily="18" charset="0"/>
            </a:endParaRPr>
          </a:p>
        </p:txBody>
      </p:sp>
    </p:spTree>
    <p:extLst>
      <p:ext uri="{BB962C8B-B14F-4D97-AF65-F5344CB8AC3E}">
        <p14:creationId xmlns:p14="http://schemas.microsoft.com/office/powerpoint/2010/main" val="37668793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xmlns="" id="{E2AF9071-C2C8-4AE5-BF05-7904ECEB51C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699B845-CED4-49E0-AFEF-48FD2C002C7A}" type="slidenum">
              <a:rPr lang="en-US" altLang="en-US">
                <a:latin typeface="Times New Roman" panose="02020603050405020304" pitchFamily="18" charset="0"/>
              </a:rPr>
              <a:pPr/>
              <a:t>54</a:t>
            </a:fld>
            <a:endParaRPr lang="en-US" altLang="en-US">
              <a:latin typeface="Times New Roman" panose="02020603050405020304" pitchFamily="18" charset="0"/>
            </a:endParaRPr>
          </a:p>
        </p:txBody>
      </p:sp>
      <p:sp>
        <p:nvSpPr>
          <p:cNvPr id="87043" name="Rectangle 2">
            <a:extLst>
              <a:ext uri="{FF2B5EF4-FFF2-40B4-BE49-F238E27FC236}">
                <a16:creationId xmlns:a16="http://schemas.microsoft.com/office/drawing/2014/main" xmlns="" id="{4B359B74-A383-48FE-9C98-33D67BCB90F5}"/>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xmlns="" id="{0CA34FAE-AB9D-469A-A39F-2D79F9D915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1"/>
            <a:endParaRPr lang="en-US" altLang="en-US" sz="800" noProof="1" smtClean="0"/>
          </a:p>
        </p:txBody>
      </p:sp>
    </p:spTree>
    <p:extLst>
      <p:ext uri="{BB962C8B-B14F-4D97-AF65-F5344CB8AC3E}">
        <p14:creationId xmlns:p14="http://schemas.microsoft.com/office/powerpoint/2010/main" val="3704502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7">
            <a:extLst>
              <a:ext uri="{FF2B5EF4-FFF2-40B4-BE49-F238E27FC236}">
                <a16:creationId xmlns:a16="http://schemas.microsoft.com/office/drawing/2014/main" xmlns="" id="{4E9377DB-301A-432B-896E-B411521787E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BCF9BC1-3B73-458F-8E78-3016D7399B9A}" type="slidenum">
              <a:rPr lang="en-US" altLang="en-US">
                <a:latin typeface="Times New Roman" panose="02020603050405020304" pitchFamily="18" charset="0"/>
              </a:rPr>
              <a:pPr/>
              <a:t>5</a:t>
            </a:fld>
            <a:endParaRPr lang="en-US" altLang="en-US">
              <a:latin typeface="Times New Roman" panose="02020603050405020304" pitchFamily="18" charset="0"/>
            </a:endParaRPr>
          </a:p>
        </p:txBody>
      </p:sp>
      <p:sp>
        <p:nvSpPr>
          <p:cNvPr id="14339" name="Rectangle 2">
            <a:extLst>
              <a:ext uri="{FF2B5EF4-FFF2-40B4-BE49-F238E27FC236}">
                <a16:creationId xmlns:a16="http://schemas.microsoft.com/office/drawing/2014/main" xmlns="" id="{391F4615-F5F9-4EB9-B78C-EB9FE2EAD4E8}"/>
              </a:ext>
            </a:extLst>
          </p:cNvPr>
          <p:cNvSpPr>
            <a:spLocks noGrp="1" noRot="1" noChangeAspect="1" noChangeArrowheads="1" noTextEdit="1"/>
          </p:cNvSpPr>
          <p:nvPr>
            <p:ph type="sldImg"/>
          </p:nvPr>
        </p:nvSpPr>
        <p:spPr>
          <a:ln/>
        </p:spPr>
      </p:sp>
      <p:sp>
        <p:nvSpPr>
          <p:cNvPr id="14340" name="Rectangle 3">
            <a:extLst>
              <a:ext uri="{FF2B5EF4-FFF2-40B4-BE49-F238E27FC236}">
                <a16:creationId xmlns:a16="http://schemas.microsoft.com/office/drawing/2014/main" xmlns="" id="{EF9DFDBA-3559-40A7-BFB4-DC81E20F7AA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970250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xmlns=""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55</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xmlns=""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xmlns=""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0753198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a:extLst>
              <a:ext uri="{FF2B5EF4-FFF2-40B4-BE49-F238E27FC236}">
                <a16:creationId xmlns:a16="http://schemas.microsoft.com/office/drawing/2014/main" xmlns="" id="{514AB2F1-7ECF-4654-B476-67C4FF1936B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CF372007-FB99-4F76-A744-2252F6525800}" type="slidenum">
              <a:rPr lang="en-US" altLang="en-US">
                <a:latin typeface="Times New Roman" panose="02020603050405020304" pitchFamily="18" charset="0"/>
              </a:rPr>
              <a:pPr/>
              <a:t>56</a:t>
            </a:fld>
            <a:endParaRPr lang="en-US" altLang="en-US">
              <a:latin typeface="Times New Roman" panose="02020603050405020304" pitchFamily="18" charset="0"/>
            </a:endParaRPr>
          </a:p>
        </p:txBody>
      </p:sp>
      <p:sp>
        <p:nvSpPr>
          <p:cNvPr id="91139" name="Rectangle 2">
            <a:extLst>
              <a:ext uri="{FF2B5EF4-FFF2-40B4-BE49-F238E27FC236}">
                <a16:creationId xmlns:a16="http://schemas.microsoft.com/office/drawing/2014/main" xmlns="" id="{9CA4A4BF-9303-4366-B3C9-87C09BA7CEAE}"/>
              </a:ext>
            </a:extLst>
          </p:cNvPr>
          <p:cNvSpPr>
            <a:spLocks noGrp="1" noRot="1" noChangeAspect="1" noChangeArrowheads="1" noTextEdit="1"/>
          </p:cNvSpPr>
          <p:nvPr>
            <p:ph type="sldImg"/>
          </p:nvPr>
        </p:nvSpPr>
        <p:spPr>
          <a:ln/>
        </p:spPr>
      </p:sp>
      <p:sp>
        <p:nvSpPr>
          <p:cNvPr id="91140" name="Rectangle 3">
            <a:extLst>
              <a:ext uri="{FF2B5EF4-FFF2-40B4-BE49-F238E27FC236}">
                <a16:creationId xmlns:a16="http://schemas.microsoft.com/office/drawing/2014/main" xmlns="" id="{0B9BD875-4589-4ADD-BA0B-1F2DD177BA8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801600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xmlns=""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57</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xmlns=""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xmlns=""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45002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xmlns="" id="{77F536C2-9FE0-4E79-A5E0-AFC384E498D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7F491145-9F31-486F-A264-8B0A4A9C13B7}" type="slidenum">
              <a:rPr lang="en-US" altLang="en-US">
                <a:latin typeface="Times New Roman" panose="02020603050405020304" pitchFamily="18" charset="0"/>
              </a:rPr>
              <a:pPr/>
              <a:t>58</a:t>
            </a:fld>
            <a:endParaRPr lang="en-US" altLang="en-US">
              <a:latin typeface="Times New Roman" panose="02020603050405020304" pitchFamily="18" charset="0"/>
            </a:endParaRPr>
          </a:p>
        </p:txBody>
      </p:sp>
      <p:sp>
        <p:nvSpPr>
          <p:cNvPr id="93187" name="Rectangle 2">
            <a:extLst>
              <a:ext uri="{FF2B5EF4-FFF2-40B4-BE49-F238E27FC236}">
                <a16:creationId xmlns:a16="http://schemas.microsoft.com/office/drawing/2014/main" xmlns="" id="{0D70963F-80A9-4E2C-BCB3-A8CDD51A9811}"/>
              </a:ext>
            </a:extLst>
          </p:cNvPr>
          <p:cNvSpPr>
            <a:spLocks noGrp="1" noRot="1" noChangeAspect="1" noChangeArrowheads="1" noTextEdit="1"/>
          </p:cNvSpPr>
          <p:nvPr>
            <p:ph type="sldImg"/>
          </p:nvPr>
        </p:nvSpPr>
        <p:spPr>
          <a:ln/>
        </p:spPr>
      </p:sp>
      <p:sp>
        <p:nvSpPr>
          <p:cNvPr id="93188" name="Rectangle 3">
            <a:extLst>
              <a:ext uri="{FF2B5EF4-FFF2-40B4-BE49-F238E27FC236}">
                <a16:creationId xmlns:a16="http://schemas.microsoft.com/office/drawing/2014/main" xmlns="" id="{7E07D860-A14E-4FF1-8A49-679D6FBCDC8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172476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err="1" smtClean="0"/>
              <a:t>Apple’ın</a:t>
            </a:r>
            <a:r>
              <a:rPr lang="tr-TR" dirty="0" smtClean="0"/>
              <a:t> </a:t>
            </a:r>
            <a:r>
              <a:rPr lang="tr-TR" dirty="0" err="1" smtClean="0"/>
              <a:t>macOS</a:t>
            </a:r>
            <a:r>
              <a:rPr lang="tr-TR" dirty="0" smtClean="0"/>
              <a:t> işletim sistemi esas olarak masaüstü ve dizüstü bilgisayar sistemlerinde çalışacak şekilde tasarlanmıştır; </a:t>
            </a:r>
            <a:r>
              <a:rPr lang="tr-TR" dirty="0" err="1" smtClean="0"/>
              <a:t>iOS</a:t>
            </a:r>
            <a:r>
              <a:rPr lang="tr-TR" dirty="0" smtClean="0"/>
              <a:t> ise </a:t>
            </a:r>
            <a:r>
              <a:rPr lang="tr-TR" dirty="0" err="1" smtClean="0"/>
              <a:t>iPhone</a:t>
            </a:r>
            <a:r>
              <a:rPr lang="tr-TR" dirty="0" smtClean="0"/>
              <a:t> ve </a:t>
            </a:r>
            <a:r>
              <a:rPr lang="tr-TR" dirty="0" err="1" smtClean="0"/>
              <a:t>iPad</a:t>
            </a:r>
            <a:r>
              <a:rPr lang="tr-TR" dirty="0" smtClean="0"/>
              <a:t> için tasarlanmış bir mobil işletim sistemidir. Mimari olarak, </a:t>
            </a:r>
            <a:r>
              <a:rPr lang="tr-TR" dirty="0" err="1" smtClean="0"/>
              <a:t>macOS</a:t>
            </a:r>
            <a:r>
              <a:rPr lang="tr-TR" dirty="0" smtClean="0"/>
              <a:t> ve </a:t>
            </a:r>
            <a:r>
              <a:rPr lang="tr-TR" dirty="0" err="1" smtClean="0"/>
              <a:t>iOS'un</a:t>
            </a:r>
            <a:r>
              <a:rPr lang="tr-TR" dirty="0" smtClean="0"/>
              <a:t> pek çok ortak noktası vardır. Bu iki sistemin genel mimarisi şekilde</a:t>
            </a:r>
            <a:r>
              <a:rPr lang="tr-TR" baseline="0" dirty="0" smtClean="0"/>
              <a:t> </a:t>
            </a:r>
            <a:r>
              <a:rPr lang="tr-TR" dirty="0" smtClean="0"/>
              <a:t>gösterilmektedir.</a:t>
            </a:r>
          </a:p>
          <a:p>
            <a:endParaRPr lang="tr-TR" dirty="0" smtClean="0"/>
          </a:p>
          <a:p>
            <a:r>
              <a:rPr lang="tr-TR" sz="1200" b="1" i="0" kern="1200" dirty="0" smtClean="0">
                <a:solidFill>
                  <a:schemeClr val="tx1"/>
                </a:solidFill>
                <a:effectLst/>
                <a:latin typeface="Times New Roman" charset="0"/>
                <a:ea typeface="MS PGothic" pitchFamily="34" charset="-128"/>
                <a:cs typeface="ＭＳ Ｐゴシック" charset="-128"/>
              </a:rPr>
              <a:t>User </a:t>
            </a:r>
            <a:r>
              <a:rPr lang="tr-TR" sz="1200" b="1" i="0" kern="1200" dirty="0" err="1" smtClean="0">
                <a:solidFill>
                  <a:schemeClr val="tx1"/>
                </a:solidFill>
                <a:effectLst/>
                <a:latin typeface="Times New Roman" charset="0"/>
                <a:ea typeface="MS PGothic" pitchFamily="34" charset="-128"/>
                <a:cs typeface="ＭＳ Ｐゴシック" charset="-128"/>
              </a:rPr>
              <a:t>experience</a:t>
            </a:r>
            <a:r>
              <a:rPr lang="tr-TR" sz="1200" b="1" i="0" kern="1200" dirty="0" smtClean="0">
                <a:solidFill>
                  <a:schemeClr val="tx1"/>
                </a:solidFill>
                <a:effectLst/>
                <a:latin typeface="Times New Roman" charset="0"/>
                <a:ea typeface="MS PGothic" pitchFamily="34" charset="-128"/>
                <a:cs typeface="ＭＳ Ｐゴシック" charset="-128"/>
              </a:rPr>
              <a:t> </a:t>
            </a:r>
            <a:r>
              <a:rPr lang="tr-TR" sz="1200" b="1" i="0" kern="1200" dirty="0" err="1" smtClean="0">
                <a:solidFill>
                  <a:schemeClr val="tx1"/>
                </a:solidFill>
                <a:effectLst/>
                <a:latin typeface="Times New Roman" charset="0"/>
                <a:ea typeface="MS PGothic" pitchFamily="34" charset="-128"/>
                <a:cs typeface="ＭＳ Ｐゴシック" charset="-128"/>
              </a:rPr>
              <a:t>layer</a:t>
            </a:r>
            <a:r>
              <a:rPr lang="tr-TR" dirty="0" smtClean="0"/>
              <a:t>  Bu katman, kullanıcıların hesaplama cihazlarıyla etkileşime girmesine izin veren yazılım </a:t>
            </a:r>
            <a:r>
              <a:rPr lang="tr-TR" dirty="0" err="1" smtClean="0"/>
              <a:t>arayüzünü</a:t>
            </a:r>
            <a:r>
              <a:rPr lang="tr-TR" dirty="0" smtClean="0"/>
              <a:t> tanımlar. </a:t>
            </a:r>
            <a:r>
              <a:rPr lang="tr-TR" dirty="0" err="1" smtClean="0"/>
              <a:t>macOS</a:t>
            </a:r>
            <a:r>
              <a:rPr lang="tr-TR" dirty="0" smtClean="0"/>
              <a:t>, </a:t>
            </a:r>
            <a:r>
              <a:rPr lang="tr-TR" dirty="0" err="1" smtClean="0"/>
              <a:t>mouse</a:t>
            </a:r>
            <a:r>
              <a:rPr lang="tr-TR" dirty="0" smtClean="0"/>
              <a:t> veya </a:t>
            </a:r>
            <a:r>
              <a:rPr lang="tr-TR" sz="1200" b="0" i="0" kern="1200" dirty="0" err="1" smtClean="0">
                <a:solidFill>
                  <a:schemeClr val="tx1"/>
                </a:solidFill>
                <a:effectLst/>
                <a:latin typeface="Times New Roman" charset="0"/>
                <a:ea typeface="MS PGothic" pitchFamily="34" charset="-128"/>
                <a:cs typeface="ＭＳ Ｐゴシック" charset="-128"/>
              </a:rPr>
              <a:t>trackpad</a:t>
            </a:r>
            <a:r>
              <a:rPr lang="tr-TR" dirty="0" smtClean="0"/>
              <a:t> </a:t>
            </a:r>
            <a:br>
              <a:rPr lang="tr-TR" dirty="0" smtClean="0"/>
            </a:br>
            <a:r>
              <a:rPr lang="tr-TR" dirty="0" smtClean="0"/>
              <a:t>için tasarlanmış </a:t>
            </a:r>
            <a:r>
              <a:rPr lang="tr-TR" dirty="0" err="1" smtClean="0"/>
              <a:t>Aqua</a:t>
            </a:r>
            <a:r>
              <a:rPr lang="tr-TR" dirty="0" smtClean="0"/>
              <a:t> kullanıcı </a:t>
            </a:r>
            <a:r>
              <a:rPr lang="tr-TR" dirty="0" err="1" smtClean="0"/>
              <a:t>arayüzünü</a:t>
            </a:r>
            <a:r>
              <a:rPr lang="tr-TR" dirty="0" smtClean="0"/>
              <a:t> kullanırken </a:t>
            </a:r>
            <a:r>
              <a:rPr lang="tr-TR" dirty="0" err="1" smtClean="0"/>
              <a:t>iOS</a:t>
            </a:r>
            <a:r>
              <a:rPr lang="tr-TR" dirty="0" smtClean="0"/>
              <a:t>, dokunmatik cihazlar için tasarlanmış </a:t>
            </a:r>
            <a:r>
              <a:rPr lang="tr-TR" dirty="0" err="1" smtClean="0"/>
              <a:t>Springboard</a:t>
            </a:r>
            <a:r>
              <a:rPr lang="tr-TR" dirty="0" smtClean="0"/>
              <a:t> kullanıcı </a:t>
            </a:r>
            <a:r>
              <a:rPr lang="tr-TR" dirty="0" err="1" smtClean="0"/>
              <a:t>arayüzünü</a:t>
            </a:r>
            <a:r>
              <a:rPr lang="tr-TR" dirty="0" smtClean="0"/>
              <a:t> kullanır.</a:t>
            </a:r>
          </a:p>
          <a:p>
            <a:endParaRPr lang="tr-TR" dirty="0" smtClean="0"/>
          </a:p>
          <a:p>
            <a:r>
              <a:rPr lang="tr-TR" sz="1200" b="1" i="0" kern="1200" dirty="0" smtClean="0">
                <a:solidFill>
                  <a:schemeClr val="tx1"/>
                </a:solidFill>
                <a:effectLst/>
                <a:latin typeface="Times New Roman" charset="0"/>
                <a:ea typeface="MS PGothic" pitchFamily="34" charset="-128"/>
                <a:cs typeface="ＭＳ Ｐゴシック" charset="-128"/>
              </a:rPr>
              <a:t>Application </a:t>
            </a:r>
            <a:r>
              <a:rPr lang="tr-TR" sz="1200" b="1" i="0" kern="1200" dirty="0" err="1" smtClean="0">
                <a:solidFill>
                  <a:schemeClr val="tx1"/>
                </a:solidFill>
                <a:effectLst/>
                <a:latin typeface="Times New Roman" charset="0"/>
                <a:ea typeface="MS PGothic" pitchFamily="34" charset="-128"/>
                <a:cs typeface="ＭＳ Ｐゴシック" charset="-128"/>
              </a:rPr>
              <a:t>frameworks</a:t>
            </a:r>
            <a:r>
              <a:rPr lang="tr-TR" sz="1200" b="1" i="0" kern="1200" dirty="0" smtClean="0">
                <a:solidFill>
                  <a:schemeClr val="tx1"/>
                </a:solidFill>
                <a:effectLst/>
                <a:latin typeface="Times New Roman" charset="0"/>
                <a:ea typeface="MS PGothic" pitchFamily="34" charset="-128"/>
                <a:cs typeface="ＭＳ Ｐゴシック" charset="-128"/>
              </a:rPr>
              <a:t> </a:t>
            </a:r>
            <a:r>
              <a:rPr lang="tr-TR" sz="1200" b="1" i="0" kern="1200" dirty="0" err="1" smtClean="0">
                <a:solidFill>
                  <a:schemeClr val="tx1"/>
                </a:solidFill>
                <a:effectLst/>
                <a:latin typeface="Times New Roman" charset="0"/>
                <a:ea typeface="MS PGothic" pitchFamily="34" charset="-128"/>
                <a:cs typeface="ＭＳ Ｐゴシック" charset="-128"/>
              </a:rPr>
              <a:t>layer</a:t>
            </a:r>
            <a:r>
              <a:rPr lang="tr-TR" dirty="0" smtClean="0"/>
              <a:t>  Bu katman, </a:t>
            </a:r>
            <a:r>
              <a:rPr lang="tr-TR" dirty="0" err="1" smtClean="0"/>
              <a:t>Objective</a:t>
            </a:r>
            <a:r>
              <a:rPr lang="tr-TR" dirty="0" smtClean="0"/>
              <a:t>-C ve Swift programlama dilleri için bir API sağlayan </a:t>
            </a:r>
            <a:r>
              <a:rPr lang="tr-TR" dirty="0" err="1" smtClean="0"/>
              <a:t>Cocoa</a:t>
            </a:r>
            <a:r>
              <a:rPr lang="tr-TR" dirty="0" smtClean="0"/>
              <a:t>  ve </a:t>
            </a:r>
            <a:r>
              <a:rPr lang="tr-TR" dirty="0" err="1" smtClean="0"/>
              <a:t>Cocoa</a:t>
            </a:r>
            <a:r>
              <a:rPr lang="tr-TR" dirty="0" smtClean="0"/>
              <a:t> </a:t>
            </a:r>
            <a:r>
              <a:rPr lang="tr-TR" dirty="0" err="1" smtClean="0"/>
              <a:t>Touch</a:t>
            </a:r>
            <a:r>
              <a:rPr lang="tr-TR" dirty="0" smtClean="0"/>
              <a:t> </a:t>
            </a:r>
            <a:r>
              <a:rPr lang="tr-TR" dirty="0" err="1" smtClean="0"/>
              <a:t>frameworklerini</a:t>
            </a:r>
            <a:r>
              <a:rPr lang="tr-TR" baseline="0" dirty="0" smtClean="0"/>
              <a:t> </a:t>
            </a:r>
            <a:r>
              <a:rPr lang="tr-TR" dirty="0" smtClean="0"/>
              <a:t>içerir. </a:t>
            </a:r>
            <a:r>
              <a:rPr lang="tr-TR" dirty="0" err="1" smtClean="0"/>
              <a:t>Cocoa</a:t>
            </a:r>
            <a:r>
              <a:rPr lang="tr-TR" dirty="0" smtClean="0"/>
              <a:t> </a:t>
            </a:r>
            <a:r>
              <a:rPr lang="tr-TR" dirty="0" err="1" smtClean="0"/>
              <a:t>macOS</a:t>
            </a:r>
            <a:r>
              <a:rPr lang="tr-TR" dirty="0" smtClean="0"/>
              <a:t> uygulamaları geliştirmek için, </a:t>
            </a:r>
            <a:r>
              <a:rPr lang="tr-TR" dirty="0" err="1" smtClean="0"/>
              <a:t>Cocoa</a:t>
            </a:r>
            <a:r>
              <a:rPr lang="tr-TR" dirty="0" smtClean="0"/>
              <a:t> </a:t>
            </a:r>
            <a:r>
              <a:rPr lang="tr-TR" dirty="0" err="1" smtClean="0"/>
              <a:t>Touch</a:t>
            </a:r>
            <a:r>
              <a:rPr lang="tr-TR" dirty="0" smtClean="0"/>
              <a:t> </a:t>
            </a:r>
            <a:r>
              <a:rPr lang="tr-TR" dirty="0" err="1" smtClean="0"/>
              <a:t>iOS</a:t>
            </a:r>
            <a:r>
              <a:rPr lang="tr-TR" dirty="0" smtClean="0"/>
              <a:t> ise tarafından dokunmatik ekranlar gibi mobil cihazlara özgü donanım özelliklerine destek sağlamak için kullanılır.</a:t>
            </a:r>
          </a:p>
          <a:p>
            <a:endParaRPr lang="tr-TR" dirty="0" smtClean="0"/>
          </a:p>
          <a:p>
            <a:r>
              <a:rPr lang="en-US" sz="1200" b="1" i="0" kern="1200" dirty="0" smtClean="0">
                <a:solidFill>
                  <a:schemeClr val="tx1"/>
                </a:solidFill>
                <a:effectLst/>
                <a:latin typeface="Times New Roman" charset="0"/>
                <a:ea typeface="MS PGothic" pitchFamily="34" charset="-128"/>
                <a:cs typeface="ＭＳ Ｐゴシック" charset="-128"/>
              </a:rPr>
              <a:t>Core frameworks</a:t>
            </a:r>
            <a:r>
              <a:rPr lang="en-US" sz="1200" b="0" i="0" kern="1200" dirty="0" smtClean="0">
                <a:solidFill>
                  <a:schemeClr val="tx1"/>
                </a:solidFill>
                <a:effectLst/>
                <a:latin typeface="Times New Roman" charset="0"/>
                <a:ea typeface="MS PGothic" pitchFamily="34" charset="-128"/>
                <a:cs typeface="ＭＳ Ｐゴシック" charset="-128"/>
              </a:rPr>
              <a:t>. Bu </a:t>
            </a:r>
            <a:r>
              <a:rPr lang="en-US" sz="1200" b="0" i="0" kern="1200" dirty="0" err="1" smtClean="0">
                <a:solidFill>
                  <a:schemeClr val="tx1"/>
                </a:solidFill>
                <a:effectLst/>
                <a:latin typeface="Times New Roman" charset="0"/>
                <a:ea typeface="MS PGothic" pitchFamily="34" charset="-128"/>
                <a:cs typeface="ＭＳ Ｐゴシック" charset="-128"/>
              </a:rPr>
              <a:t>katman</a:t>
            </a:r>
            <a:r>
              <a:rPr lang="tr-TR" sz="1200" b="0" i="0" kern="1200" dirty="0" smtClean="0">
                <a:solidFill>
                  <a:schemeClr val="tx1"/>
                </a:solidFill>
                <a:effectLst/>
                <a:latin typeface="Times New Roman" charset="0"/>
                <a:ea typeface="MS PGothic" pitchFamily="34" charset="-128"/>
                <a:cs typeface="ＭＳ Ｐゴシック" charset="-128"/>
              </a:rPr>
              <a:t>da</a:t>
            </a:r>
            <a:r>
              <a:rPr lang="en-US" sz="1200" b="0" i="0" kern="1200" dirty="0" smtClean="0">
                <a:solidFill>
                  <a:schemeClr val="tx1"/>
                </a:solidFill>
                <a:effectLst/>
                <a:latin typeface="Times New Roman" charset="0"/>
                <a:ea typeface="MS PGothic" pitchFamily="34" charset="-128"/>
                <a:cs typeface="ＭＳ Ｐゴシック" charset="-128"/>
              </a:rPr>
              <a:t> </a:t>
            </a:r>
            <a:r>
              <a:rPr lang="en-US" sz="1200" b="0" i="0" kern="1200" dirty="0" err="1" smtClean="0">
                <a:solidFill>
                  <a:schemeClr val="tx1"/>
                </a:solidFill>
                <a:effectLst/>
                <a:latin typeface="Times New Roman" charset="0"/>
                <a:ea typeface="MS PGothic" pitchFamily="34" charset="-128"/>
                <a:cs typeface="ＭＳ Ｐゴシック" charset="-128"/>
              </a:rPr>
              <a:t>Quicktime</a:t>
            </a:r>
            <a:r>
              <a:rPr lang="en-US" sz="1200" b="0" i="0" kern="1200" dirty="0" smtClean="0">
                <a:solidFill>
                  <a:schemeClr val="tx1"/>
                </a:solidFill>
                <a:effectLst/>
                <a:latin typeface="Times New Roman" charset="0"/>
                <a:ea typeface="MS PGothic" pitchFamily="34" charset="-128"/>
                <a:cs typeface="ＭＳ Ｐゴシック" charset="-128"/>
              </a:rPr>
              <a:t> </a:t>
            </a:r>
            <a:r>
              <a:rPr lang="en-US" sz="1200" b="0" i="0" kern="1200" dirty="0" err="1" smtClean="0">
                <a:solidFill>
                  <a:schemeClr val="tx1"/>
                </a:solidFill>
                <a:effectLst/>
                <a:latin typeface="Times New Roman" charset="0"/>
                <a:ea typeface="MS PGothic" pitchFamily="34" charset="-128"/>
                <a:cs typeface="ＭＳ Ｐゴシック" charset="-128"/>
              </a:rPr>
              <a:t>ve</a:t>
            </a:r>
            <a:r>
              <a:rPr lang="en-US" sz="1200" b="0" i="0" kern="1200" dirty="0" smtClean="0">
                <a:solidFill>
                  <a:schemeClr val="tx1"/>
                </a:solidFill>
                <a:effectLst/>
                <a:latin typeface="Times New Roman" charset="0"/>
                <a:ea typeface="MS PGothic" pitchFamily="34" charset="-128"/>
                <a:cs typeface="ＭＳ Ｐゴシック" charset="-128"/>
              </a:rPr>
              <a:t> OpenGL </a:t>
            </a:r>
            <a:r>
              <a:rPr lang="en-US" sz="1200" b="0" i="0" kern="1200" dirty="0" err="1" smtClean="0">
                <a:solidFill>
                  <a:schemeClr val="tx1"/>
                </a:solidFill>
                <a:effectLst/>
                <a:latin typeface="Times New Roman" charset="0"/>
                <a:ea typeface="MS PGothic" pitchFamily="34" charset="-128"/>
                <a:cs typeface="ＭＳ Ｐゴシック" charset="-128"/>
              </a:rPr>
              <a:t>dahil</a:t>
            </a:r>
            <a:r>
              <a:rPr lang="en-US" sz="1200" b="0" i="0" kern="1200" dirty="0" smtClean="0">
                <a:solidFill>
                  <a:schemeClr val="tx1"/>
                </a:solidFill>
                <a:effectLst/>
                <a:latin typeface="Times New Roman" charset="0"/>
                <a:ea typeface="MS PGothic" pitchFamily="34" charset="-128"/>
                <a:cs typeface="ＭＳ Ｐゴシック" charset="-128"/>
              </a:rPr>
              <a:t> </a:t>
            </a:r>
            <a:r>
              <a:rPr lang="en-US" sz="1200" b="0" i="0" kern="1200" dirty="0" err="1" smtClean="0">
                <a:solidFill>
                  <a:schemeClr val="tx1"/>
                </a:solidFill>
                <a:effectLst/>
                <a:latin typeface="Times New Roman" charset="0"/>
                <a:ea typeface="MS PGothic" pitchFamily="34" charset="-128"/>
                <a:cs typeface="ＭＳ Ｐゴシック" charset="-128"/>
              </a:rPr>
              <a:t>olmak</a:t>
            </a:r>
            <a:r>
              <a:rPr lang="en-US" sz="1200" b="0" i="0" kern="1200" dirty="0" smtClean="0">
                <a:solidFill>
                  <a:schemeClr val="tx1"/>
                </a:solidFill>
                <a:effectLst/>
                <a:latin typeface="Times New Roman" charset="0"/>
                <a:ea typeface="MS PGothic" pitchFamily="34" charset="-128"/>
                <a:cs typeface="ＭＳ Ｐゴシック" charset="-128"/>
              </a:rPr>
              <a:t> </a:t>
            </a:r>
            <a:r>
              <a:rPr lang="en-US" sz="1200" b="0" i="0" kern="1200" dirty="0" err="1" smtClean="0">
                <a:solidFill>
                  <a:schemeClr val="tx1"/>
                </a:solidFill>
                <a:effectLst/>
                <a:latin typeface="Times New Roman" charset="0"/>
                <a:ea typeface="MS PGothic" pitchFamily="34" charset="-128"/>
                <a:cs typeface="ＭＳ Ｐゴシック" charset="-128"/>
              </a:rPr>
              <a:t>üzere</a:t>
            </a:r>
            <a:r>
              <a:rPr lang="en-US" sz="1200" b="0" i="0" kern="1200" dirty="0" smtClean="0">
                <a:solidFill>
                  <a:schemeClr val="tx1"/>
                </a:solidFill>
                <a:effectLst/>
                <a:latin typeface="Times New Roman" charset="0"/>
                <a:ea typeface="MS PGothic" pitchFamily="34" charset="-128"/>
                <a:cs typeface="ＭＳ Ｐゴシック" charset="-128"/>
              </a:rPr>
              <a:t> </a:t>
            </a:r>
            <a:r>
              <a:rPr lang="en-US" sz="1200" b="0" i="0" kern="1200" dirty="0" err="1" smtClean="0">
                <a:solidFill>
                  <a:schemeClr val="tx1"/>
                </a:solidFill>
                <a:effectLst/>
                <a:latin typeface="Times New Roman" charset="0"/>
                <a:ea typeface="MS PGothic" pitchFamily="34" charset="-128"/>
                <a:cs typeface="ＭＳ Ｐゴシック" charset="-128"/>
              </a:rPr>
              <a:t>grafik</a:t>
            </a:r>
            <a:r>
              <a:rPr lang="en-US" sz="1200" b="0" i="0" kern="1200" dirty="0" smtClean="0">
                <a:solidFill>
                  <a:schemeClr val="tx1"/>
                </a:solidFill>
                <a:effectLst/>
                <a:latin typeface="Times New Roman" charset="0"/>
                <a:ea typeface="MS PGothic" pitchFamily="34" charset="-128"/>
                <a:cs typeface="ＭＳ Ｐゴシック" charset="-128"/>
              </a:rPr>
              <a:t> </a:t>
            </a:r>
            <a:r>
              <a:rPr lang="en-US" sz="1200" b="0" i="0" kern="1200" dirty="0" err="1" smtClean="0">
                <a:solidFill>
                  <a:schemeClr val="tx1"/>
                </a:solidFill>
                <a:effectLst/>
                <a:latin typeface="Times New Roman" charset="0"/>
                <a:ea typeface="MS PGothic" pitchFamily="34" charset="-128"/>
                <a:cs typeface="ＭＳ Ｐゴシック" charset="-128"/>
              </a:rPr>
              <a:t>ve</a:t>
            </a:r>
            <a:r>
              <a:rPr lang="en-US" sz="1200" b="0" i="0" kern="1200" dirty="0" smtClean="0">
                <a:solidFill>
                  <a:schemeClr val="tx1"/>
                </a:solidFill>
                <a:effectLst/>
                <a:latin typeface="Times New Roman" charset="0"/>
                <a:ea typeface="MS PGothic" pitchFamily="34" charset="-128"/>
                <a:cs typeface="ＭＳ Ｐゴシック" charset="-128"/>
              </a:rPr>
              <a:t> </a:t>
            </a:r>
            <a:r>
              <a:rPr lang="en-US" sz="1200" b="0" i="0" kern="1200" dirty="0" err="1" smtClean="0">
                <a:solidFill>
                  <a:schemeClr val="tx1"/>
                </a:solidFill>
                <a:effectLst/>
                <a:latin typeface="Times New Roman" charset="0"/>
                <a:ea typeface="MS PGothic" pitchFamily="34" charset="-128"/>
                <a:cs typeface="ＭＳ Ｐゴシック" charset="-128"/>
              </a:rPr>
              <a:t>medyayı</a:t>
            </a:r>
            <a:r>
              <a:rPr lang="en-US" sz="1200" b="0" i="0" kern="1200" dirty="0" smtClean="0">
                <a:solidFill>
                  <a:schemeClr val="tx1"/>
                </a:solidFill>
                <a:effectLst/>
                <a:latin typeface="Times New Roman" charset="0"/>
                <a:ea typeface="MS PGothic" pitchFamily="34" charset="-128"/>
                <a:cs typeface="ＭＳ Ｐゴシック" charset="-128"/>
              </a:rPr>
              <a:t> </a:t>
            </a:r>
            <a:r>
              <a:rPr lang="en-US" sz="1200" b="0" i="0" kern="1200" dirty="0" err="1" smtClean="0">
                <a:solidFill>
                  <a:schemeClr val="tx1"/>
                </a:solidFill>
                <a:effectLst/>
                <a:latin typeface="Times New Roman" charset="0"/>
                <a:ea typeface="MS PGothic" pitchFamily="34" charset="-128"/>
                <a:cs typeface="ＭＳ Ｐゴシック" charset="-128"/>
              </a:rPr>
              <a:t>destekleyen</a:t>
            </a:r>
            <a:r>
              <a:rPr lang="en-US" sz="1200" b="0" i="0" kern="1200" dirty="0" smtClean="0">
                <a:solidFill>
                  <a:schemeClr val="tx1"/>
                </a:solidFill>
                <a:effectLst/>
                <a:latin typeface="Times New Roman" charset="0"/>
                <a:ea typeface="MS PGothic" pitchFamily="34" charset="-128"/>
                <a:cs typeface="ＭＳ Ｐゴシック" charset="-128"/>
              </a:rPr>
              <a:t> </a:t>
            </a:r>
            <a:r>
              <a:rPr lang="tr-TR" sz="1200" b="0" i="0" kern="1200" dirty="0" err="1" smtClean="0">
                <a:solidFill>
                  <a:schemeClr val="tx1"/>
                </a:solidFill>
                <a:effectLst/>
                <a:latin typeface="Times New Roman" charset="0"/>
                <a:ea typeface="MS PGothic" pitchFamily="34" charset="-128"/>
                <a:cs typeface="ＭＳ Ｐゴシック" charset="-128"/>
              </a:rPr>
              <a:t>frameworkleri</a:t>
            </a:r>
            <a:r>
              <a:rPr lang="tr-TR" sz="1200" b="0" i="0" kern="1200" dirty="0" smtClean="0">
                <a:solidFill>
                  <a:schemeClr val="tx1"/>
                </a:solidFill>
                <a:effectLst/>
                <a:latin typeface="Times New Roman" charset="0"/>
                <a:ea typeface="MS PGothic" pitchFamily="34" charset="-128"/>
                <a:cs typeface="ＭＳ Ｐゴシック" charset="-128"/>
              </a:rPr>
              <a:t> vardır</a:t>
            </a:r>
            <a:r>
              <a:rPr lang="en-US" sz="1200" b="0" i="0" kern="1200" dirty="0" smtClean="0">
                <a:solidFill>
                  <a:schemeClr val="tx1"/>
                </a:solidFill>
                <a:effectLst/>
                <a:latin typeface="Times New Roman" charset="0"/>
                <a:ea typeface="MS PGothic" pitchFamily="34" charset="-128"/>
                <a:cs typeface="ＭＳ Ｐゴシック" charset="-128"/>
              </a:rPr>
              <a:t>.</a:t>
            </a:r>
            <a:endParaRPr lang="tr-TR" sz="1200" b="0" i="0" kern="1200" dirty="0" smtClean="0">
              <a:solidFill>
                <a:schemeClr val="tx1"/>
              </a:solidFill>
              <a:effectLst/>
              <a:latin typeface="Times New Roman" charset="0"/>
              <a:ea typeface="MS PGothic" pitchFamily="34" charset="-128"/>
              <a:cs typeface="ＭＳ Ｐゴシック" charset="-128"/>
            </a:endParaRPr>
          </a:p>
          <a:p>
            <a:endParaRPr lang="tr-TR" sz="1200" b="0" i="0" kern="1200" dirty="0" smtClean="0">
              <a:solidFill>
                <a:schemeClr val="tx1"/>
              </a:solidFill>
              <a:effectLst/>
              <a:latin typeface="Times New Roman" charset="0"/>
              <a:ea typeface="MS PGothic" pitchFamily="34" charset="-128"/>
            </a:endParaRPr>
          </a:p>
          <a:p>
            <a:r>
              <a:rPr lang="tr-TR" sz="1200" b="1" i="0" kern="1200" dirty="0" err="1" smtClean="0">
                <a:solidFill>
                  <a:schemeClr val="tx1"/>
                </a:solidFill>
                <a:effectLst/>
                <a:latin typeface="Times New Roman" charset="0"/>
                <a:ea typeface="MS PGothic" pitchFamily="34" charset="-128"/>
                <a:cs typeface="ＭＳ Ｐゴシック" charset="-128"/>
              </a:rPr>
              <a:t>Kernel</a:t>
            </a:r>
            <a:r>
              <a:rPr lang="tr-TR" sz="1200" b="1" i="0" kern="1200" dirty="0" smtClean="0">
                <a:solidFill>
                  <a:schemeClr val="tx1"/>
                </a:solidFill>
                <a:effectLst/>
                <a:latin typeface="Times New Roman" charset="0"/>
                <a:ea typeface="MS PGothic" pitchFamily="34" charset="-128"/>
                <a:cs typeface="ＭＳ Ｐゴシック" charset="-128"/>
              </a:rPr>
              <a:t> </a:t>
            </a:r>
            <a:r>
              <a:rPr lang="tr-TR" sz="1200" b="1" i="0" kern="1200" dirty="0" err="1" smtClean="0">
                <a:solidFill>
                  <a:schemeClr val="tx1"/>
                </a:solidFill>
                <a:effectLst/>
                <a:latin typeface="Times New Roman" charset="0"/>
                <a:ea typeface="MS PGothic" pitchFamily="34" charset="-128"/>
                <a:cs typeface="ＭＳ Ｐゴシック" charset="-128"/>
              </a:rPr>
              <a:t>environment</a:t>
            </a:r>
            <a:r>
              <a:rPr lang="tr-TR" dirty="0" smtClean="0"/>
              <a:t>  Darvin olarak bilinen bu katman </a:t>
            </a:r>
            <a:r>
              <a:rPr lang="en-US" sz="1200" b="0" i="0" kern="1200" dirty="0" smtClean="0">
                <a:solidFill>
                  <a:schemeClr val="tx1"/>
                </a:solidFill>
                <a:effectLst/>
                <a:latin typeface="Times New Roman" charset="0"/>
                <a:ea typeface="MS PGothic" pitchFamily="34" charset="-128"/>
                <a:cs typeface="ＭＳ Ｐゴシック" charset="-128"/>
              </a:rPr>
              <a:t>Mach microkernel </a:t>
            </a:r>
            <a:r>
              <a:rPr lang="tr-TR" sz="1200" b="0" i="0" kern="1200" dirty="0" smtClean="0">
                <a:solidFill>
                  <a:schemeClr val="tx1"/>
                </a:solidFill>
                <a:effectLst/>
                <a:latin typeface="Times New Roman" charset="0"/>
                <a:ea typeface="MS PGothic" pitchFamily="34" charset="-128"/>
                <a:cs typeface="ＭＳ Ｐゴシック" charset="-128"/>
              </a:rPr>
              <a:t>ve </a:t>
            </a:r>
            <a:r>
              <a:rPr lang="en-US" sz="1200" b="0" i="0" kern="1200" dirty="0" smtClean="0">
                <a:solidFill>
                  <a:schemeClr val="tx1"/>
                </a:solidFill>
                <a:effectLst/>
                <a:latin typeface="Times New Roman" charset="0"/>
                <a:ea typeface="MS PGothic" pitchFamily="34" charset="-128"/>
                <a:cs typeface="ＭＳ Ｐゴシック" charset="-128"/>
              </a:rPr>
              <a:t>the BSD UNIX kernel</a:t>
            </a:r>
            <a:r>
              <a:rPr lang="tr-TR" sz="1200" b="0" i="0" kern="1200" dirty="0" smtClean="0">
                <a:solidFill>
                  <a:schemeClr val="tx1"/>
                </a:solidFill>
                <a:effectLst/>
                <a:latin typeface="Times New Roman" charset="0"/>
                <a:ea typeface="MS PGothic" pitchFamily="34" charset="-128"/>
                <a:cs typeface="ＭＳ Ｐゴシック" charset="-128"/>
              </a:rPr>
              <a:t>i</a:t>
            </a:r>
            <a:r>
              <a:rPr lang="tr-TR" sz="1200" b="0" i="0" kern="1200" baseline="0" dirty="0" smtClean="0">
                <a:solidFill>
                  <a:schemeClr val="tx1"/>
                </a:solidFill>
                <a:effectLst/>
                <a:latin typeface="Times New Roman" charset="0"/>
                <a:ea typeface="MS PGothic" pitchFamily="34" charset="-128"/>
                <a:cs typeface="ＭＳ Ｐゴシック" charset="-128"/>
              </a:rPr>
              <a:t> içerir.</a:t>
            </a:r>
            <a:r>
              <a:rPr lang="tr-TR" dirty="0" smtClean="0"/>
              <a:t/>
            </a:r>
            <a:br>
              <a:rPr lang="tr-TR" dirty="0" smtClean="0"/>
            </a:br>
            <a:endParaRPr lang="tr-TR" dirty="0"/>
          </a:p>
        </p:txBody>
      </p:sp>
      <p:sp>
        <p:nvSpPr>
          <p:cNvPr id="4" name="Slayt Numarası Yer Tutucusu 3"/>
          <p:cNvSpPr>
            <a:spLocks noGrp="1"/>
          </p:cNvSpPr>
          <p:nvPr>
            <p:ph type="sldNum" sz="quarter" idx="10"/>
          </p:nvPr>
        </p:nvSpPr>
        <p:spPr/>
        <p:txBody>
          <a:bodyPr/>
          <a:lstStyle/>
          <a:p>
            <a:pPr>
              <a:defRPr/>
            </a:pPr>
            <a:fld id="{DAA890F1-2F48-45ED-9750-542EA7D8C9E6}" type="slidenum">
              <a:rPr lang="en-US" altLang="en-US" smtClean="0"/>
              <a:pPr>
                <a:defRPr/>
              </a:pPr>
              <a:t>59</a:t>
            </a:fld>
            <a:endParaRPr lang="en-US" altLang="en-US"/>
          </a:p>
        </p:txBody>
      </p:sp>
    </p:spTree>
    <p:extLst>
      <p:ext uri="{BB962C8B-B14F-4D97-AF65-F5344CB8AC3E}">
        <p14:creationId xmlns:p14="http://schemas.microsoft.com/office/powerpoint/2010/main" val="30869623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tr-TR" dirty="0" smtClean="0"/>
              <a:t>Darwin’in yapısı şekilde gösterilmektedir. Darwin, öncelikle </a:t>
            </a:r>
            <a:r>
              <a:rPr lang="en-US" sz="1200" b="0" i="0" kern="1200" dirty="0" smtClean="0">
                <a:solidFill>
                  <a:schemeClr val="tx1"/>
                </a:solidFill>
                <a:effectLst/>
                <a:latin typeface="Times New Roman" charset="0"/>
                <a:ea typeface="MS PGothic" pitchFamily="34" charset="-128"/>
                <a:cs typeface="ＭＳ Ｐゴシック" charset="-128"/>
              </a:rPr>
              <a:t>Mach microkernel </a:t>
            </a:r>
            <a:r>
              <a:rPr lang="tr-TR" sz="1200" b="0" i="0" kern="1200" dirty="0" smtClean="0">
                <a:solidFill>
                  <a:schemeClr val="tx1"/>
                </a:solidFill>
                <a:effectLst/>
                <a:latin typeface="Times New Roman" charset="0"/>
                <a:ea typeface="MS PGothic" pitchFamily="34" charset="-128"/>
                <a:cs typeface="ＭＳ Ｐゴシック" charset="-128"/>
              </a:rPr>
              <a:t>ve </a:t>
            </a:r>
            <a:r>
              <a:rPr lang="en-US" sz="1200" b="0" i="0" kern="1200" dirty="0" smtClean="0">
                <a:solidFill>
                  <a:schemeClr val="tx1"/>
                </a:solidFill>
                <a:effectLst/>
                <a:latin typeface="Times New Roman" charset="0"/>
                <a:ea typeface="MS PGothic" pitchFamily="34" charset="-128"/>
                <a:cs typeface="ＭＳ Ｐゴシック" charset="-128"/>
              </a:rPr>
              <a:t>the BSD UNIX kernel</a:t>
            </a:r>
            <a:r>
              <a:rPr lang="tr-TR" sz="1200" b="0" i="0" kern="1200" dirty="0" smtClean="0">
                <a:solidFill>
                  <a:schemeClr val="tx1"/>
                </a:solidFill>
                <a:effectLst/>
                <a:latin typeface="Times New Roman" charset="0"/>
                <a:ea typeface="MS PGothic" pitchFamily="34" charset="-128"/>
                <a:cs typeface="ＭＳ Ｐゴシック" charset="-128"/>
              </a:rPr>
              <a:t>den </a:t>
            </a:r>
            <a:r>
              <a:rPr lang="tr-TR" dirty="0" smtClean="0"/>
              <a:t>oluşan katmanlı bir sistemdir. </a:t>
            </a:r>
          </a:p>
          <a:p>
            <a:endParaRPr lang="tr-TR" dirty="0" smtClean="0"/>
          </a:p>
          <a:p>
            <a:r>
              <a:rPr lang="tr-TR" dirty="0" smtClean="0"/>
              <a:t>Çoğu işletim sistemi </a:t>
            </a:r>
            <a:r>
              <a:rPr lang="tr-TR" dirty="0" err="1" smtClean="0"/>
              <a:t>kernel</a:t>
            </a:r>
            <a:r>
              <a:rPr lang="tr-TR" dirty="0" smtClean="0"/>
              <a:t> için tek bir sistem çağrısı </a:t>
            </a:r>
            <a:r>
              <a:rPr lang="tr-TR" dirty="0" err="1" smtClean="0"/>
              <a:t>arayüzü</a:t>
            </a:r>
            <a:r>
              <a:rPr lang="tr-TR" dirty="0" smtClean="0"/>
              <a:t> sağlarken </a:t>
            </a:r>
            <a:r>
              <a:rPr lang="tr-TR" b="1" dirty="0" smtClean="0"/>
              <a:t>Darwin iki sistem çağrısı </a:t>
            </a:r>
            <a:r>
              <a:rPr lang="tr-TR" b="1" dirty="0" err="1" smtClean="0"/>
              <a:t>arayüzü</a:t>
            </a:r>
            <a:r>
              <a:rPr lang="tr-TR" b="1" dirty="0" smtClean="0"/>
              <a:t> </a:t>
            </a:r>
            <a:r>
              <a:rPr lang="tr-TR" dirty="0" smtClean="0"/>
              <a:t>sağlar: </a:t>
            </a:r>
            <a:r>
              <a:rPr lang="tr-TR" b="1" dirty="0" err="1" smtClean="0"/>
              <a:t>Mach</a:t>
            </a:r>
            <a:r>
              <a:rPr lang="tr-TR" dirty="0" smtClean="0"/>
              <a:t> sistem çağrıları ve </a:t>
            </a:r>
            <a:r>
              <a:rPr lang="tr-TR" b="1" dirty="0" smtClean="0"/>
              <a:t>BSD</a:t>
            </a:r>
            <a:r>
              <a:rPr lang="tr-TR" dirty="0" smtClean="0"/>
              <a:t> sistem çağrıları</a:t>
            </a:r>
          </a:p>
          <a:p>
            <a:endParaRPr lang="tr-TR" dirty="0" smtClean="0"/>
          </a:p>
          <a:p>
            <a:r>
              <a:rPr lang="tr-TR" b="1" dirty="0" err="1" smtClean="0"/>
              <a:t>Mach</a:t>
            </a:r>
            <a:r>
              <a:rPr lang="tr-TR" dirty="0" smtClean="0"/>
              <a:t>, memory </a:t>
            </a:r>
            <a:r>
              <a:rPr lang="tr-TR" dirty="0" err="1" smtClean="0"/>
              <a:t>management</a:t>
            </a:r>
            <a:r>
              <a:rPr lang="tr-TR" dirty="0" smtClean="0"/>
              <a:t>, CPU </a:t>
            </a:r>
            <a:r>
              <a:rPr lang="tr-TR" dirty="0" err="1" smtClean="0"/>
              <a:t>scheduling</a:t>
            </a:r>
            <a:r>
              <a:rPr lang="tr-TR" dirty="0" smtClean="0"/>
              <a:t> gibi temel işletim sistemi servislerini sağlar.</a:t>
            </a:r>
          </a:p>
          <a:p>
            <a:endParaRPr lang="tr-TR" dirty="0" smtClean="0"/>
          </a:p>
          <a:p>
            <a:r>
              <a:rPr lang="tr-TR" dirty="0" err="1" smtClean="0"/>
              <a:t>Kernel</a:t>
            </a:r>
            <a:r>
              <a:rPr lang="tr-TR" dirty="0" smtClean="0"/>
              <a:t> ortamı ayrıca aygıt</a:t>
            </a:r>
            <a:r>
              <a:rPr lang="tr-TR" baseline="0" dirty="0" smtClean="0"/>
              <a:t> sürücülerinin geliştirilmesi için </a:t>
            </a:r>
            <a:r>
              <a:rPr lang="tr-TR" b="1" baseline="0" dirty="0" smtClean="0"/>
              <a:t>I/O ki</a:t>
            </a:r>
            <a:r>
              <a:rPr lang="tr-TR" baseline="0" dirty="0" smtClean="0"/>
              <a:t>t ve dinamik yüklenebilir modüller için </a:t>
            </a:r>
            <a:r>
              <a:rPr lang="tr-TR" baseline="0" dirty="0" err="1" smtClean="0"/>
              <a:t>kernel</a:t>
            </a:r>
            <a:r>
              <a:rPr lang="tr-TR" baseline="0" dirty="0" smtClean="0"/>
              <a:t> </a:t>
            </a:r>
            <a:r>
              <a:rPr lang="tr-TR" baseline="0" dirty="0" err="1" smtClean="0"/>
              <a:t>extensions</a:t>
            </a:r>
            <a:r>
              <a:rPr lang="tr-TR" baseline="0" dirty="0" smtClean="0"/>
              <a:t> (</a:t>
            </a:r>
            <a:r>
              <a:rPr lang="tr-TR" b="1" baseline="0" dirty="0" err="1" smtClean="0"/>
              <a:t>kexts</a:t>
            </a:r>
            <a:r>
              <a:rPr lang="tr-TR" baseline="0" dirty="0" smtClean="0"/>
              <a:t> ) içerir.</a:t>
            </a:r>
            <a:endParaRPr lang="tr-TR" dirty="0"/>
          </a:p>
        </p:txBody>
      </p:sp>
      <p:sp>
        <p:nvSpPr>
          <p:cNvPr id="4" name="Slayt Numarası Yer Tutucusu 3"/>
          <p:cNvSpPr>
            <a:spLocks noGrp="1"/>
          </p:cNvSpPr>
          <p:nvPr>
            <p:ph type="sldNum" sz="quarter" idx="10"/>
          </p:nvPr>
        </p:nvSpPr>
        <p:spPr/>
        <p:txBody>
          <a:bodyPr/>
          <a:lstStyle/>
          <a:p>
            <a:pPr>
              <a:defRPr/>
            </a:pPr>
            <a:fld id="{DAA890F1-2F48-45ED-9750-542EA7D8C9E6}" type="slidenum">
              <a:rPr lang="en-US" altLang="en-US" smtClean="0"/>
              <a:pPr>
                <a:defRPr/>
              </a:pPr>
              <a:t>60</a:t>
            </a:fld>
            <a:endParaRPr lang="en-US" altLang="en-US"/>
          </a:p>
        </p:txBody>
      </p:sp>
    </p:spTree>
    <p:extLst>
      <p:ext uri="{BB962C8B-B14F-4D97-AF65-F5344CB8AC3E}">
        <p14:creationId xmlns:p14="http://schemas.microsoft.com/office/powerpoint/2010/main" val="14363470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xmlns="" id="{296D8EEA-686B-4379-9B06-52B63A1D3E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6CA01E-772D-40E8-9027-AB0D47C6C4E8}" type="slidenum">
              <a:rPr lang="en-US" altLang="en-US">
                <a:latin typeface="Times New Roman" panose="02020603050405020304" pitchFamily="18" charset="0"/>
              </a:rPr>
              <a:pPr/>
              <a:t>61</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xmlns="" id="{8D8E1EBF-2FD7-4B13-B103-9850A8F9C1FA}"/>
              </a:ext>
            </a:extLst>
          </p:cNvPr>
          <p:cNvSpPr>
            <a:spLocks noGrp="1" noRot="1" noChangeAspect="1" noChangeArrowheads="1" noTextEdit="1"/>
          </p:cNvSpPr>
          <p:nvPr>
            <p:ph type="sldImg"/>
          </p:nvPr>
        </p:nvSpPr>
        <p:spPr>
          <a:ln/>
        </p:spPr>
      </p:sp>
      <p:sp>
        <p:nvSpPr>
          <p:cNvPr id="97284" name="Rectangle 3">
            <a:extLst>
              <a:ext uri="{FF2B5EF4-FFF2-40B4-BE49-F238E27FC236}">
                <a16:creationId xmlns:a16="http://schemas.microsoft.com/office/drawing/2014/main" xmlns="" id="{119EDC26-9459-43B0-9D0F-8C9D2D2BD7E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3007700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a16="http://schemas.microsoft.com/office/drawing/2014/main" xmlns="" id="{C3DDD192-3990-4BAC-9FF7-B9EB07B563A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12C44763-2F58-4848-BA5C-68BECC72D524}" type="slidenum">
              <a:rPr lang="en-US" altLang="en-US">
                <a:latin typeface="Times New Roman" panose="02020603050405020304" pitchFamily="18" charset="0"/>
              </a:rPr>
              <a:pPr/>
              <a:t>62</a:t>
            </a:fld>
            <a:endParaRPr lang="en-US" altLang="en-US">
              <a:latin typeface="Times New Roman" panose="02020603050405020304" pitchFamily="18" charset="0"/>
            </a:endParaRPr>
          </a:p>
        </p:txBody>
      </p:sp>
      <p:sp>
        <p:nvSpPr>
          <p:cNvPr id="99331" name="Rectangle 2">
            <a:extLst>
              <a:ext uri="{FF2B5EF4-FFF2-40B4-BE49-F238E27FC236}">
                <a16:creationId xmlns:a16="http://schemas.microsoft.com/office/drawing/2014/main" xmlns="" id="{421BC8AC-63BB-4B03-AA64-444FBA516D1E}"/>
              </a:ext>
            </a:extLst>
          </p:cNvPr>
          <p:cNvSpPr>
            <a:spLocks noGrp="1" noRot="1" noChangeAspect="1" noChangeArrowheads="1" noTextEdit="1"/>
          </p:cNvSpPr>
          <p:nvPr>
            <p:ph type="sldImg"/>
          </p:nvPr>
        </p:nvSpPr>
        <p:spPr>
          <a:ln/>
        </p:spPr>
      </p:sp>
      <p:sp>
        <p:nvSpPr>
          <p:cNvPr id="99332" name="Rectangle 3">
            <a:extLst>
              <a:ext uri="{FF2B5EF4-FFF2-40B4-BE49-F238E27FC236}">
                <a16:creationId xmlns:a16="http://schemas.microsoft.com/office/drawing/2014/main" xmlns="" id="{4C39D2BE-4C7A-463F-BE60-F42C3A682DB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sz="1200" b="1" i="0" kern="1200" dirty="0" smtClean="0">
                <a:solidFill>
                  <a:schemeClr val="tx1"/>
                </a:solidFill>
                <a:effectLst/>
                <a:latin typeface="Times New Roman" charset="0"/>
                <a:ea typeface="MS PGothic" pitchFamily="34" charset="-128"/>
                <a:cs typeface="ＭＳ Ｐゴシック" charset="-128"/>
              </a:rPr>
              <a:t>Open </a:t>
            </a:r>
            <a:r>
              <a:rPr lang="tr-TR" sz="1200" b="1" i="0" kern="1200" dirty="0" err="1" smtClean="0">
                <a:solidFill>
                  <a:schemeClr val="tx1"/>
                </a:solidFill>
                <a:effectLst/>
                <a:latin typeface="Times New Roman" charset="0"/>
                <a:ea typeface="MS PGothic" pitchFamily="34" charset="-128"/>
                <a:cs typeface="ＭＳ Ｐゴシック" charset="-128"/>
              </a:rPr>
              <a:t>Handset</a:t>
            </a:r>
            <a:r>
              <a:rPr lang="tr-TR" sz="1200" b="1" i="0" kern="1200" dirty="0" smtClean="0">
                <a:solidFill>
                  <a:schemeClr val="tx1"/>
                </a:solidFill>
                <a:effectLst/>
                <a:latin typeface="Times New Roman" charset="0"/>
                <a:ea typeface="MS PGothic" pitchFamily="34" charset="-128"/>
                <a:cs typeface="ＭＳ Ｐゴシック" charset="-128"/>
              </a:rPr>
              <a:t> </a:t>
            </a:r>
            <a:r>
              <a:rPr lang="tr-TR" sz="1200" b="1" i="0" kern="1200" dirty="0" err="1" smtClean="0">
                <a:solidFill>
                  <a:schemeClr val="tx1"/>
                </a:solidFill>
                <a:effectLst/>
                <a:latin typeface="Times New Roman" charset="0"/>
                <a:ea typeface="MS PGothic" pitchFamily="34" charset="-128"/>
                <a:cs typeface="ＭＳ Ｐゴシック" charset="-128"/>
              </a:rPr>
              <a:t>Alliance</a:t>
            </a:r>
            <a:r>
              <a:rPr lang="tr-TR" sz="1200" b="0" i="0" kern="1200" dirty="0" smtClean="0">
                <a:solidFill>
                  <a:schemeClr val="tx1"/>
                </a:solidFill>
                <a:effectLst/>
                <a:latin typeface="Times New Roman" charset="0"/>
                <a:ea typeface="MS PGothic" pitchFamily="34" charset="-128"/>
                <a:cs typeface="ＭＳ Ｐゴシック" charset="-128"/>
              </a:rPr>
              <a:t>, bir araya gelen 84 firmanın oluşturduğu mobil cihazlar için açık standartlara dayanan bir uluslararası birliktir</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8788379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xmlns="" id="{687F8760-28E9-4161-9350-142B4464B1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7E4E2C5-D11C-4ED8-A539-FE2C8C2C856E}" type="slidenum">
              <a:rPr lang="en-US" altLang="en-US">
                <a:latin typeface="Times New Roman" panose="02020603050405020304" pitchFamily="18" charset="0"/>
              </a:rPr>
              <a:pPr/>
              <a:t>63</a:t>
            </a:fld>
            <a:endParaRPr lang="en-US" altLang="en-US">
              <a:latin typeface="Times New Roman" panose="02020603050405020304" pitchFamily="18" charset="0"/>
            </a:endParaRPr>
          </a:p>
        </p:txBody>
      </p:sp>
      <p:sp>
        <p:nvSpPr>
          <p:cNvPr id="101379" name="Rectangle 2">
            <a:extLst>
              <a:ext uri="{FF2B5EF4-FFF2-40B4-BE49-F238E27FC236}">
                <a16:creationId xmlns:a16="http://schemas.microsoft.com/office/drawing/2014/main" xmlns="" id="{9C9D9664-3E42-4464-B2E1-AA6A02DCB114}"/>
              </a:ext>
            </a:extLst>
          </p:cNvPr>
          <p:cNvSpPr>
            <a:spLocks noGrp="1" noRot="1" noChangeAspect="1" noChangeArrowheads="1" noTextEdit="1"/>
          </p:cNvSpPr>
          <p:nvPr>
            <p:ph type="sldImg"/>
          </p:nvPr>
        </p:nvSpPr>
        <p:spPr>
          <a:ln/>
        </p:spPr>
      </p:sp>
      <p:sp>
        <p:nvSpPr>
          <p:cNvPr id="101380" name="Rectangle 3">
            <a:extLst>
              <a:ext uri="{FF2B5EF4-FFF2-40B4-BE49-F238E27FC236}">
                <a16:creationId xmlns:a16="http://schemas.microsoft.com/office/drawing/2014/main" xmlns="" id="{22C97BE7-F67C-448D-B392-2A742875864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noProof="1" smtClean="0">
                <a:latin typeface="Times New Roman" panose="02020603050405020304" pitchFamily="18" charset="0"/>
              </a:rPr>
              <a:t>Android’in yazılım yığınının altında </a:t>
            </a:r>
            <a:r>
              <a:rPr lang="en-US" altLang="en-US" b="1" noProof="1" smtClean="0">
                <a:latin typeface="Times New Roman" panose="02020603050405020304" pitchFamily="18" charset="0"/>
              </a:rPr>
              <a:t>Linux çekirdeği </a:t>
            </a:r>
            <a:r>
              <a:rPr lang="en-US" altLang="en-US" noProof="1" smtClean="0">
                <a:latin typeface="Times New Roman" panose="02020603050405020304" pitchFamily="18" charset="0"/>
              </a:rPr>
              <a:t>bulunur. Google, </a:t>
            </a:r>
            <a:r>
              <a:rPr lang="en-US" altLang="en-US" b="1" noProof="1" smtClean="0">
                <a:latin typeface="Times New Roman" panose="02020603050405020304" pitchFamily="18" charset="0"/>
              </a:rPr>
              <a:t>güç yönetimi </a:t>
            </a:r>
            <a:r>
              <a:rPr lang="en-US" altLang="en-US" noProof="1" smtClean="0">
                <a:latin typeface="Times New Roman" panose="02020603050405020304" pitchFamily="18" charset="0"/>
              </a:rPr>
              <a:t>gibi mobil sistemlerin özel ihtiyaçlarını desteklemek </a:t>
            </a:r>
            <a:r>
              <a:rPr lang="en-US" altLang="en-US" b="1" noProof="1" smtClean="0">
                <a:latin typeface="Times New Roman" panose="02020603050405020304" pitchFamily="18" charset="0"/>
              </a:rPr>
              <a:t>için</a:t>
            </a:r>
            <a:r>
              <a:rPr lang="en-US" altLang="en-US" noProof="1" smtClean="0">
                <a:latin typeface="Times New Roman" panose="02020603050405020304" pitchFamily="18" charset="0"/>
              </a:rPr>
              <a:t> Android'de kullanılan Linux çekirdeğini çeşitli alanlarda </a:t>
            </a:r>
            <a:r>
              <a:rPr lang="en-US" altLang="en-US" b="1" noProof="1" smtClean="0">
                <a:latin typeface="Times New Roman" panose="02020603050405020304" pitchFamily="18" charset="0"/>
              </a:rPr>
              <a:t>değiştirmiştir</a:t>
            </a:r>
            <a:r>
              <a:rPr lang="en-US" altLang="en-US" noProof="1" smtClean="0">
                <a:latin typeface="Times New Roman" panose="02020603050405020304" pitchFamily="18" charset="0"/>
              </a:rPr>
              <a:t>.</a:t>
            </a:r>
          </a:p>
          <a:p>
            <a:r>
              <a:rPr lang="en-US" altLang="en-US" b="1" noProof="1" smtClean="0">
                <a:latin typeface="Times New Roman" panose="02020603050405020304" pitchFamily="18" charset="0"/>
              </a:rPr>
              <a:t>Linux çekirdeği </a:t>
            </a:r>
            <a:r>
              <a:rPr lang="en-US" altLang="en-US" noProof="1" smtClean="0">
                <a:latin typeface="Times New Roman" panose="02020603050405020304" pitchFamily="18" charset="0"/>
              </a:rPr>
              <a:t>Hafıza yönetimi, process yönetimi,  cihaz sürücüleri ve power management işlemleri için kullanılır.</a:t>
            </a:r>
          </a:p>
          <a:p>
            <a:endParaRPr lang="en-US" altLang="en-US" noProof="1" smtClean="0">
              <a:latin typeface="Times New Roman" panose="02020603050405020304" pitchFamily="18" charset="0"/>
            </a:endParaRPr>
          </a:p>
          <a:p>
            <a:r>
              <a:rPr lang="en-US" altLang="en-US" b="1" noProof="1" smtClean="0">
                <a:latin typeface="Times New Roman" panose="02020603050405020304" pitchFamily="18" charset="0"/>
              </a:rPr>
              <a:t>Bionic-</a:t>
            </a:r>
            <a:r>
              <a:rPr lang="en-US" altLang="en-US" noProof="1" smtClean="0">
                <a:latin typeface="Times New Roman" panose="02020603050405020304" pitchFamily="18" charset="0"/>
              </a:rPr>
              <a:t> Linux sistemleri tarafından kullanılan </a:t>
            </a:r>
            <a:r>
              <a:rPr lang="en-US" altLang="en-US" b="1" noProof="1" smtClean="0">
                <a:latin typeface="Times New Roman" panose="02020603050405020304" pitchFamily="18" charset="0"/>
              </a:rPr>
              <a:t>standart C kitaplığı </a:t>
            </a:r>
            <a:r>
              <a:rPr lang="en-US" altLang="en-US" noProof="1" smtClean="0">
                <a:latin typeface="Times New Roman" panose="02020603050405020304" pitchFamily="18" charset="0"/>
              </a:rPr>
              <a:t>GNUC kitaplığıdır (</a:t>
            </a:r>
            <a:r>
              <a:rPr lang="en-US" altLang="en-US" b="1" noProof="1" smtClean="0">
                <a:latin typeface="Times New Roman" panose="02020603050405020304" pitchFamily="18" charset="0"/>
              </a:rPr>
              <a:t>glibc</a:t>
            </a:r>
            <a:r>
              <a:rPr lang="en-US" altLang="en-US" noProof="1" smtClean="0">
                <a:latin typeface="Times New Roman" panose="02020603050405020304" pitchFamily="18" charset="0"/>
              </a:rPr>
              <a:t>). Google bunun yerine Android için </a:t>
            </a:r>
            <a:r>
              <a:rPr lang="en-US" altLang="en-US" b="1" noProof="1" smtClean="0">
                <a:latin typeface="Times New Roman" panose="02020603050405020304" pitchFamily="18" charset="0"/>
              </a:rPr>
              <a:t>Bionic</a:t>
            </a:r>
            <a:r>
              <a:rPr lang="en-US" altLang="en-US" noProof="1" smtClean="0">
                <a:latin typeface="Times New Roman" panose="02020603050405020304" pitchFamily="18" charset="0"/>
              </a:rPr>
              <a:t> standart C kitaplığını geliştirdi. Bionic hem </a:t>
            </a:r>
            <a:r>
              <a:rPr lang="en-US" altLang="en-US" b="1" noProof="1" smtClean="0">
                <a:latin typeface="Times New Roman" panose="02020603050405020304" pitchFamily="18" charset="0"/>
              </a:rPr>
              <a:t>küçük</a:t>
            </a:r>
            <a:r>
              <a:rPr lang="en-US" altLang="en-US" noProof="1" smtClean="0">
                <a:latin typeface="Times New Roman" panose="02020603050405020304" pitchFamily="18" charset="0"/>
              </a:rPr>
              <a:t> </a:t>
            </a:r>
            <a:r>
              <a:rPr lang="en-US" altLang="en-US" b="1" noProof="1" smtClean="0">
                <a:latin typeface="Times New Roman" panose="02020603050405020304" pitchFamily="18" charset="0"/>
              </a:rPr>
              <a:t>bellekler</a:t>
            </a:r>
            <a:r>
              <a:rPr lang="en-US" altLang="en-US" noProof="1" smtClean="0">
                <a:latin typeface="Times New Roman" panose="02020603050405020304" pitchFamily="18" charset="0"/>
              </a:rPr>
              <a:t> hem de mobil cihazları karakterize eden daha </a:t>
            </a:r>
            <a:r>
              <a:rPr lang="en-US" altLang="en-US" b="1" noProof="1" smtClean="0">
                <a:latin typeface="Times New Roman" panose="02020603050405020304" pitchFamily="18" charset="0"/>
              </a:rPr>
              <a:t>yavaş</a:t>
            </a:r>
            <a:r>
              <a:rPr lang="en-US" altLang="en-US" noProof="1" smtClean="0">
                <a:latin typeface="Times New Roman" panose="02020603050405020304" pitchFamily="18" charset="0"/>
              </a:rPr>
              <a:t> </a:t>
            </a:r>
            <a:r>
              <a:rPr lang="en-US" altLang="en-US" b="1" noProof="1" smtClean="0">
                <a:latin typeface="Times New Roman" panose="02020603050405020304" pitchFamily="18" charset="0"/>
              </a:rPr>
              <a:t>CPU'lar</a:t>
            </a:r>
            <a:r>
              <a:rPr lang="en-US" altLang="en-US" noProof="1" smtClean="0">
                <a:latin typeface="Times New Roman" panose="02020603050405020304" pitchFamily="18" charset="0"/>
              </a:rPr>
              <a:t> için tasarlanmıştır.</a:t>
            </a:r>
          </a:p>
          <a:p>
            <a:endParaRPr lang="en-US" altLang="en-US" noProof="1" smtClean="0">
              <a:latin typeface="Times New Roman" panose="02020603050405020304" pitchFamily="18" charset="0"/>
            </a:endParaRPr>
          </a:p>
          <a:p>
            <a:r>
              <a:rPr lang="en-US" altLang="en-US" noProof="1" smtClean="0"/>
              <a:t>Kütüpahaneler ise farklı uygulamaların geliştirilmesi için gerekli olabilecek bileşenleri bulundurur.</a:t>
            </a:r>
          </a:p>
          <a:p>
            <a:pPr lvl="1"/>
            <a:r>
              <a:rPr lang="en-US" altLang="en-US" noProof="1" smtClean="0"/>
              <a:t>Web browser için </a:t>
            </a:r>
            <a:r>
              <a:rPr lang="en-US" altLang="en-US" b="1" noProof="1" smtClean="0"/>
              <a:t>webkit</a:t>
            </a:r>
          </a:p>
          <a:p>
            <a:pPr lvl="1"/>
            <a:r>
              <a:rPr lang="en-US" altLang="en-US" noProof="1" smtClean="0"/>
              <a:t>veritabanı işlemleri için </a:t>
            </a:r>
            <a:r>
              <a:rPr lang="en-US" altLang="en-US" b="1" noProof="1" smtClean="0"/>
              <a:t>SQLite</a:t>
            </a:r>
          </a:p>
          <a:p>
            <a:pPr lvl="1"/>
            <a:r>
              <a:rPr lang="en-US" altLang="en-US" noProof="1" smtClean="0"/>
              <a:t>multimedia ve oyunlar için </a:t>
            </a:r>
            <a:r>
              <a:rPr lang="en-US" altLang="en-US" b="1" noProof="1" smtClean="0"/>
              <a:t>media</a:t>
            </a:r>
            <a:r>
              <a:rPr lang="en-US" altLang="en-US" noProof="1" smtClean="0"/>
              <a:t> </a:t>
            </a:r>
            <a:r>
              <a:rPr lang="en-US" altLang="en-US" b="1" noProof="1" smtClean="0"/>
              <a:t>framework</a:t>
            </a:r>
            <a:r>
              <a:rPr lang="en-US" altLang="en-US" noProof="1" smtClean="0"/>
              <a:t> ve </a:t>
            </a:r>
            <a:r>
              <a:rPr lang="en-US" altLang="en-US" b="1" noProof="1" smtClean="0"/>
              <a:t>openGL</a:t>
            </a:r>
          </a:p>
          <a:p>
            <a:pPr lvl="1"/>
            <a:r>
              <a:rPr lang="en-US" altLang="en-US" noProof="1" smtClean="0"/>
              <a:t>standart C kütüphanesine benzeyen </a:t>
            </a:r>
            <a:r>
              <a:rPr lang="en-US" altLang="en-US" b="1" noProof="1" smtClean="0"/>
              <a:t>libc</a:t>
            </a:r>
          </a:p>
          <a:p>
            <a:pPr lvl="1"/>
            <a:r>
              <a:rPr lang="en-US" altLang="en-US" noProof="1" smtClean="0"/>
              <a:t>ekran erişimlerinin yönetimi için </a:t>
            </a:r>
            <a:r>
              <a:rPr lang="en-US" altLang="en-US" b="1" noProof="1" smtClean="0"/>
              <a:t>surface</a:t>
            </a:r>
            <a:r>
              <a:rPr lang="en-US" altLang="en-US" noProof="1" smtClean="0"/>
              <a:t> </a:t>
            </a:r>
            <a:r>
              <a:rPr lang="en-US" altLang="en-US" b="1" noProof="1" smtClean="0"/>
              <a:t>manager</a:t>
            </a:r>
          </a:p>
          <a:p>
            <a:pPr lvl="1"/>
            <a:endParaRPr lang="en-US" altLang="en-US" b="1" noProof="1" smtClean="0"/>
          </a:p>
          <a:p>
            <a:pPr marL="0" lvl="1"/>
            <a:r>
              <a:rPr lang="en-US" altLang="en-US" b="1" noProof="1" smtClean="0"/>
              <a:t>ART VM</a:t>
            </a:r>
            <a:r>
              <a:rPr lang="en-US" altLang="en-US" b="0" noProof="1" smtClean="0"/>
              <a:t> - Android cihazlar için yazılım tasarımcıları, Java dilinde uygulamalar geliştirir, ancak genellikle standart Java API'sini kullanmazlar. Google, Java geliştirme için ayrı bir Android API tasarladı. Java uygulamaları, </a:t>
            </a:r>
            <a:r>
              <a:rPr lang="en-US" altLang="en-US" b="1" noProof="1" smtClean="0"/>
              <a:t>Android</a:t>
            </a:r>
            <a:r>
              <a:rPr lang="en-US" altLang="en-US" b="0" noProof="1" smtClean="0"/>
              <a:t> için </a:t>
            </a:r>
            <a:r>
              <a:rPr lang="en-US" altLang="en-US" b="1" noProof="1" smtClean="0"/>
              <a:t>tasarlanmış</a:t>
            </a:r>
            <a:r>
              <a:rPr lang="en-US" altLang="en-US" b="0" noProof="1" smtClean="0"/>
              <a:t> ve </a:t>
            </a:r>
            <a:r>
              <a:rPr lang="en-US" altLang="en-US" b="1" noProof="1" smtClean="0"/>
              <a:t>sınırlı</a:t>
            </a:r>
            <a:r>
              <a:rPr lang="en-US" altLang="en-US" b="0" noProof="1" smtClean="0"/>
              <a:t> </a:t>
            </a:r>
            <a:r>
              <a:rPr lang="en-US" altLang="en-US" b="1" noProof="1" smtClean="0"/>
              <a:t>belleğe</a:t>
            </a:r>
            <a:r>
              <a:rPr lang="en-US" altLang="en-US" b="0" noProof="1" smtClean="0"/>
              <a:t> ve </a:t>
            </a:r>
            <a:r>
              <a:rPr lang="en-US" altLang="en-US" b="1" noProof="1" smtClean="0"/>
              <a:t>CPU</a:t>
            </a:r>
            <a:r>
              <a:rPr lang="en-US" altLang="en-US" b="0" noProof="1" smtClean="0"/>
              <a:t> </a:t>
            </a:r>
            <a:r>
              <a:rPr lang="en-US" altLang="en-US" b="1" noProof="1" smtClean="0"/>
              <a:t>işleme</a:t>
            </a:r>
            <a:r>
              <a:rPr lang="en-US" altLang="en-US" b="0" noProof="1" smtClean="0"/>
              <a:t> </a:t>
            </a:r>
            <a:r>
              <a:rPr lang="en-US" altLang="en-US" b="1" noProof="1" smtClean="0"/>
              <a:t>yeteneklerine</a:t>
            </a:r>
            <a:r>
              <a:rPr lang="en-US" altLang="en-US" b="0" noProof="1" smtClean="0"/>
              <a:t> </a:t>
            </a:r>
            <a:r>
              <a:rPr lang="en-US" altLang="en-US" b="1" noProof="1" smtClean="0"/>
              <a:t>sahip</a:t>
            </a:r>
            <a:r>
              <a:rPr lang="en-US" altLang="en-US" b="0" noProof="1" smtClean="0"/>
              <a:t> mobil cihazlar için optimize edilmiş bir sanal makine olan Android RunTime ART üzerinde yürütülebilecek bir formda derlenmiştir. </a:t>
            </a:r>
            <a:r>
              <a:rPr lang="en-US" altLang="en-US" b="1" noProof="1" smtClean="0"/>
              <a:t>Java</a:t>
            </a:r>
            <a:r>
              <a:rPr lang="en-US" altLang="en-US" b="0" noProof="1" smtClean="0"/>
              <a:t> programları </a:t>
            </a:r>
            <a:r>
              <a:rPr lang="en-US" altLang="en-US" b="1" noProof="1" smtClean="0"/>
              <a:t>önce</a:t>
            </a:r>
            <a:r>
              <a:rPr lang="en-US" altLang="en-US" b="0" noProof="1" smtClean="0"/>
              <a:t> bir Java bayt kodu .</a:t>
            </a:r>
            <a:r>
              <a:rPr lang="en-US" altLang="en-US" b="1" noProof="1" smtClean="0"/>
              <a:t>class</a:t>
            </a:r>
            <a:r>
              <a:rPr lang="en-US" altLang="en-US" b="0" noProof="1" smtClean="0"/>
              <a:t> dosyasına </a:t>
            </a:r>
            <a:r>
              <a:rPr lang="en-US" altLang="en-US" b="1" noProof="1" smtClean="0"/>
              <a:t>derlenir</a:t>
            </a:r>
            <a:r>
              <a:rPr lang="en-US" altLang="en-US" b="0" noProof="1" smtClean="0"/>
              <a:t> ve ardından yürütülebilir bir .</a:t>
            </a:r>
            <a:r>
              <a:rPr lang="en-US" altLang="en-US" b="1" noProof="1" smtClean="0"/>
              <a:t>dex</a:t>
            </a:r>
            <a:r>
              <a:rPr lang="en-US" altLang="en-US" b="0" noProof="1" smtClean="0"/>
              <a:t> dosyasına çevrilir.</a:t>
            </a:r>
          </a:p>
          <a:p>
            <a:pPr lvl="1"/>
            <a:endParaRPr lang="en-US" altLang="en-US" b="1" noProof="1" smtClean="0"/>
          </a:p>
          <a:p>
            <a:endParaRPr lang="en-US" altLang="en-US" noProof="1">
              <a:latin typeface="Times New Roman" panose="02020603050405020304" pitchFamily="18" charset="0"/>
            </a:endParaRPr>
          </a:p>
        </p:txBody>
      </p:sp>
    </p:spTree>
    <p:extLst>
      <p:ext uri="{BB962C8B-B14F-4D97-AF65-F5344CB8AC3E}">
        <p14:creationId xmlns:p14="http://schemas.microsoft.com/office/powerpoint/2010/main" val="26529136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xmlns="" id="{AF406669-42D7-44B4-8C43-273FF77AB6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A884C1EA-EE61-4B32-9717-6561C81C069A}" type="slidenum">
              <a:rPr lang="en-US" altLang="en-US">
                <a:latin typeface="Times New Roman" panose="02020603050405020304" pitchFamily="18" charset="0"/>
              </a:rPr>
              <a:pPr/>
              <a:t>64</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xmlns="" id="{AA286D85-5926-4E35-9302-DEB3B5EC290F}"/>
              </a:ext>
            </a:extLst>
          </p:cNvPr>
          <p:cNvSpPr>
            <a:spLocks noGrp="1" noRot="1" noChangeAspect="1" noChangeArrowheads="1" noTextEdit="1"/>
          </p:cNvSpPr>
          <p:nvPr>
            <p:ph type="sldImg"/>
          </p:nvPr>
        </p:nvSpPr>
        <p:spPr>
          <a:ln/>
        </p:spPr>
      </p:sp>
      <p:sp>
        <p:nvSpPr>
          <p:cNvPr id="103428" name="Rectangle 3">
            <a:extLst>
              <a:ext uri="{FF2B5EF4-FFF2-40B4-BE49-F238E27FC236}">
                <a16:creationId xmlns:a16="http://schemas.microsoft.com/office/drawing/2014/main" xmlns="" id="{AFF0D118-2E86-45EB-A309-2BCA801CF79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955557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xmlns=""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6</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xmlns=""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xmlns=""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521361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xmlns=""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66</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xmlns=""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xmlns=""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765660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xmlns="" id="{15F842D0-B50C-43ED-A81B-735CB2F3CF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930AB3E-7AE2-4050-BFC0-A3100E231CFB}" type="slidenum">
              <a:rPr lang="en-US" altLang="en-US">
                <a:latin typeface="Times New Roman" panose="02020603050405020304" pitchFamily="18" charset="0"/>
              </a:rPr>
              <a:pPr/>
              <a:t>67</a:t>
            </a:fld>
            <a:endParaRPr lang="en-US" altLang="en-US">
              <a:latin typeface="Times New Roman" panose="02020603050405020304" pitchFamily="18" charset="0"/>
            </a:endParaRPr>
          </a:p>
        </p:txBody>
      </p:sp>
      <p:sp>
        <p:nvSpPr>
          <p:cNvPr id="106499" name="Rectangle 2">
            <a:extLst>
              <a:ext uri="{FF2B5EF4-FFF2-40B4-BE49-F238E27FC236}">
                <a16:creationId xmlns:a16="http://schemas.microsoft.com/office/drawing/2014/main" xmlns="" id="{DB6535EE-412E-4748-B2FF-406F43550123}"/>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xmlns="" id="{E17BF8DC-D131-402D-A170-25C5EFBC8BE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414894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xmlns="" id="{C285C7AB-481B-4C36-9D5E-6A373E3AAECE}"/>
              </a:ext>
            </a:extLst>
          </p:cNvPr>
          <p:cNvSpPr>
            <a:spLocks noGrp="1" noRot="1" noChangeAspect="1" noChangeArrowheads="1" noTextEdit="1"/>
          </p:cNvSpPr>
          <p:nvPr>
            <p:ph type="sldImg"/>
          </p:nvPr>
        </p:nvSpPr>
        <p:spPr>
          <a:ln/>
        </p:spPr>
      </p:sp>
      <p:sp>
        <p:nvSpPr>
          <p:cNvPr id="108547" name="Rectangle 3">
            <a:extLst>
              <a:ext uri="{FF2B5EF4-FFF2-40B4-BE49-F238E27FC236}">
                <a16:creationId xmlns:a16="http://schemas.microsoft.com/office/drawing/2014/main" xmlns="" id="{12595288-A8A1-4275-86ED-41647E9CACC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2740351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xmlns="" id="{A5C6E0C8-8D05-4FC0-A615-BF217235A26B}"/>
              </a:ext>
            </a:extLst>
          </p:cNvPr>
          <p:cNvSpPr>
            <a:spLocks noGrp="1" noRot="1" noChangeAspect="1" noChangeArrowheads="1" noTextEdit="1"/>
          </p:cNvSpPr>
          <p:nvPr>
            <p:ph type="sldImg"/>
          </p:nvPr>
        </p:nvSpPr>
        <p:spPr>
          <a:ln/>
        </p:spPr>
      </p:sp>
      <p:sp>
        <p:nvSpPr>
          <p:cNvPr id="110595" name="Rectangle 3">
            <a:extLst>
              <a:ext uri="{FF2B5EF4-FFF2-40B4-BE49-F238E27FC236}">
                <a16:creationId xmlns:a16="http://schemas.microsoft.com/office/drawing/2014/main" xmlns="" id="{06CCCF2B-4119-4DD1-8801-4FD12407E5E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1653661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xmlns="" id="{66AC6290-0A8F-4410-8EE6-B928A0A2954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39BE7E25-DF2F-4168-BE5E-41CED28D4157}" type="slidenum">
              <a:rPr lang="en-US" altLang="en-US">
                <a:latin typeface="Times New Roman" panose="02020603050405020304" pitchFamily="18" charset="0"/>
              </a:rPr>
              <a:pPr/>
              <a:t>70</a:t>
            </a:fld>
            <a:endParaRPr lang="en-US" altLang="en-US">
              <a:latin typeface="Times New Roman" panose="02020603050405020304" pitchFamily="18" charset="0"/>
            </a:endParaRPr>
          </a:p>
        </p:txBody>
      </p:sp>
      <p:sp>
        <p:nvSpPr>
          <p:cNvPr id="112643" name="Rectangle 2">
            <a:extLst>
              <a:ext uri="{FF2B5EF4-FFF2-40B4-BE49-F238E27FC236}">
                <a16:creationId xmlns:a16="http://schemas.microsoft.com/office/drawing/2014/main" xmlns="" id="{496B7A25-594B-4B19-95B7-A771AB982E5D}"/>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xmlns="" id="{46A41592-F994-49A3-B7D1-777A14B85A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6930803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xmlns="" id="{BB5927D9-28F8-431E-8A5D-E38622E7F6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617D4F6E-605C-4FD9-9638-53697B67B85A}" type="slidenum">
              <a:rPr lang="en-US" altLang="en-US">
                <a:latin typeface="Times New Roman" panose="02020603050405020304" pitchFamily="18" charset="0"/>
              </a:rPr>
              <a:pPr/>
              <a:t>71</a:t>
            </a:fld>
            <a:endParaRPr lang="en-US" altLang="en-US">
              <a:latin typeface="Times New Roman" panose="02020603050405020304" pitchFamily="18" charset="0"/>
            </a:endParaRPr>
          </a:p>
        </p:txBody>
      </p:sp>
      <p:sp>
        <p:nvSpPr>
          <p:cNvPr id="114691" name="Rectangle 2">
            <a:extLst>
              <a:ext uri="{FF2B5EF4-FFF2-40B4-BE49-F238E27FC236}">
                <a16:creationId xmlns:a16="http://schemas.microsoft.com/office/drawing/2014/main" xmlns="" id="{D1BDAEE5-6C5F-4F98-A849-714E2F1C5DC5}"/>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xmlns="" id="{859DDBEE-280C-4117-953E-E0EAAF18823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Times New Roman" panose="02020603050405020304" pitchFamily="18" charset="0"/>
            </a:endParaRPr>
          </a:p>
        </p:txBody>
      </p:sp>
    </p:spTree>
    <p:extLst>
      <p:ext uri="{BB962C8B-B14F-4D97-AF65-F5344CB8AC3E}">
        <p14:creationId xmlns:p14="http://schemas.microsoft.com/office/powerpoint/2010/main" val="1042339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xmlns="" id="{5570E0E3-E6FE-43E1-B5DE-3ED5EFEAD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94F5F97B-5F60-4081-9DA6-42B9182CD2F7}" type="slidenum">
              <a:rPr lang="en-US" altLang="en-US">
                <a:latin typeface="Times New Roman" panose="02020603050405020304" pitchFamily="18" charset="0"/>
              </a:rPr>
              <a:pPr/>
              <a:t>72</a:t>
            </a:fld>
            <a:endParaRPr lang="en-US" altLang="en-US">
              <a:latin typeface="Times New Roman" panose="02020603050405020304" pitchFamily="18" charset="0"/>
            </a:endParaRPr>
          </a:p>
        </p:txBody>
      </p:sp>
      <p:sp>
        <p:nvSpPr>
          <p:cNvPr id="116739" name="Rectangle 2">
            <a:extLst>
              <a:ext uri="{FF2B5EF4-FFF2-40B4-BE49-F238E27FC236}">
                <a16:creationId xmlns:a16="http://schemas.microsoft.com/office/drawing/2014/main" xmlns="" id="{DF8656C1-DC3D-4F7B-8EEC-2DA77E212E2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xmlns="" id="{2D181A27-FF52-4ECA-8E86-80B80103307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en-US" dirty="0" smtClean="0">
                <a:latin typeface="Times New Roman" panose="02020603050405020304" pitchFamily="18" charset="0"/>
              </a:rPr>
              <a:t>BCC </a:t>
            </a:r>
            <a:r>
              <a:rPr lang="tr-TR" altLang="en-US" dirty="0" err="1" smtClean="0">
                <a:latin typeface="Times New Roman" panose="02020603050405020304" pitchFamily="18" charset="0"/>
              </a:rPr>
              <a:t>tracing</a:t>
            </a:r>
            <a:r>
              <a:rPr lang="tr-TR" altLang="en-US" dirty="0" smtClean="0">
                <a:latin typeface="Times New Roman" panose="02020603050405020304" pitchFamily="18" charset="0"/>
              </a:rPr>
              <a:t> </a:t>
            </a:r>
            <a:r>
              <a:rPr lang="tr-TR" altLang="en-US" dirty="0" err="1" smtClean="0">
                <a:latin typeface="Times New Roman" panose="02020603050405020304" pitchFamily="18" charset="0"/>
              </a:rPr>
              <a:t>toolkitindeki</a:t>
            </a:r>
            <a:r>
              <a:rPr lang="tr-TR" altLang="en-US" dirty="0" smtClean="0">
                <a:latin typeface="Times New Roman" panose="02020603050405020304" pitchFamily="18" charset="0"/>
              </a:rPr>
              <a:t> </a:t>
            </a:r>
            <a:r>
              <a:rPr lang="tr-TR" altLang="en-US" dirty="0" err="1" smtClean="0">
                <a:latin typeface="Times New Roman" panose="02020603050405020304" pitchFamily="18" charset="0"/>
              </a:rPr>
              <a:t>toollar</a:t>
            </a:r>
            <a:r>
              <a:rPr lang="tr-TR" altLang="en-US" baseline="0" smtClean="0">
                <a:latin typeface="Times New Roman" panose="02020603050405020304" pitchFamily="18" charset="0"/>
              </a:rPr>
              <a:t> </a:t>
            </a:r>
            <a:r>
              <a:rPr lang="tr-TR" altLang="en-US" baseline="0" err="1" smtClean="0">
                <a:latin typeface="Times New Roman" panose="02020603050405020304" pitchFamily="18" charset="0"/>
              </a:rPr>
              <a:t>ş</a:t>
            </a:r>
            <a:r>
              <a:rPr lang="tr-TR" altLang="en-US" baseline="0" smtClean="0">
                <a:latin typeface="Times New Roman" panose="02020603050405020304" pitchFamily="18" charset="0"/>
              </a:rPr>
              <a:t>ekilde gösterilmektedir.</a:t>
            </a:r>
            <a:endParaRPr lang="en-US" altLang="en-US" dirty="0">
              <a:latin typeface="Times New Roman" panose="02020603050405020304" pitchFamily="18" charset="0"/>
            </a:endParaRPr>
          </a:p>
        </p:txBody>
      </p:sp>
    </p:spTree>
    <p:extLst>
      <p:ext uri="{BB962C8B-B14F-4D97-AF65-F5344CB8AC3E}">
        <p14:creationId xmlns:p14="http://schemas.microsoft.com/office/powerpoint/2010/main" val="32724714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xmlns="" id="{DDE245A5-185A-4E27-B891-70FB435AD45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F2A27128-C6CF-490F-8D3D-610A10E232BD}" type="slidenum">
              <a:rPr lang="en-US" altLang="en-US">
                <a:latin typeface="Times New Roman" panose="02020603050405020304" pitchFamily="18" charset="0"/>
              </a:rPr>
              <a:pPr/>
              <a:t>73</a:t>
            </a:fld>
            <a:endParaRPr lang="en-US" altLang="en-US">
              <a:latin typeface="Times New Roman" panose="02020603050405020304" pitchFamily="18" charset="0"/>
            </a:endParaRPr>
          </a:p>
        </p:txBody>
      </p:sp>
      <p:sp>
        <p:nvSpPr>
          <p:cNvPr id="118787" name="Rectangle 2">
            <a:extLst>
              <a:ext uri="{FF2B5EF4-FFF2-40B4-BE49-F238E27FC236}">
                <a16:creationId xmlns:a16="http://schemas.microsoft.com/office/drawing/2014/main" xmlns="" id="{862F51D4-350B-4AA2-957B-E0251EEE14F6}"/>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xmlns="" id="{27840F58-7294-4A56-B842-828F327C4FD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74120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xmlns="" id="{6B596B35-4CD3-4163-AF7F-24933E1BA8B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0743B5A6-DAB1-4C28-92DE-EA01C365D9F5}" type="slidenum">
              <a:rPr lang="en-US" altLang="en-US">
                <a:latin typeface="Times New Roman" panose="02020603050405020304" pitchFamily="18" charset="0"/>
              </a:rPr>
              <a:pPr/>
              <a:t>7</a:t>
            </a:fld>
            <a:endParaRPr lang="en-US" altLang="en-US">
              <a:latin typeface="Times New Roman" panose="02020603050405020304" pitchFamily="18" charset="0"/>
            </a:endParaRPr>
          </a:p>
        </p:txBody>
      </p:sp>
      <p:sp>
        <p:nvSpPr>
          <p:cNvPr id="16387" name="Rectangle 2">
            <a:extLst>
              <a:ext uri="{FF2B5EF4-FFF2-40B4-BE49-F238E27FC236}">
                <a16:creationId xmlns:a16="http://schemas.microsoft.com/office/drawing/2014/main" xmlns="" id="{C9E165D1-8C08-4127-8C5B-7DE96DC7594F}"/>
              </a:ext>
            </a:extLst>
          </p:cNvPr>
          <p:cNvSpPr>
            <a:spLocks noGrp="1" noRot="1" noChangeAspect="1" noChangeArrowheads="1" noTextEdit="1"/>
          </p:cNvSpPr>
          <p:nvPr>
            <p:ph type="sldImg"/>
          </p:nvPr>
        </p:nvSpPr>
        <p:spPr>
          <a:ln/>
        </p:spPr>
      </p:sp>
      <p:sp>
        <p:nvSpPr>
          <p:cNvPr id="16388" name="Rectangle 3">
            <a:extLst>
              <a:ext uri="{FF2B5EF4-FFF2-40B4-BE49-F238E27FC236}">
                <a16:creationId xmlns:a16="http://schemas.microsoft.com/office/drawing/2014/main" xmlns="" id="{50D7D365-DEDC-42FE-8651-B0FD5E85582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951613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xmlns="" id="{B6479304-D0E3-440A-A086-9BB2C9CFACC6}"/>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xmlns="" id="{C6656675-4F11-44EE-82F1-FC6523A1651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tr-TR" altLang="en-US" noProof="0" dirty="0" smtClean="0">
                <a:latin typeface="Times New Roman" panose="02020603050405020304" pitchFamily="18" charset="0"/>
              </a:rPr>
              <a:t>Şekilde çeşitli çoğu işletim sisteminde yaygın olarak bulunan işletim sistemi servislerinin görünümü vardır. İşletim sistemlerinde işletim sistemlerine değişen özel servisler</a:t>
            </a:r>
            <a:r>
              <a:rPr lang="tr-TR" altLang="en-US" baseline="0" noProof="0" dirty="0" smtClean="0">
                <a:latin typeface="Times New Roman" panose="02020603050405020304" pitchFamily="18" charset="0"/>
              </a:rPr>
              <a:t> de vardır.  Bu servisler programcılar için de programlama işini kolaylaştırmaktadır.</a:t>
            </a:r>
            <a:endParaRPr lang="tr-TR" altLang="en-US" noProof="0" dirty="0">
              <a:latin typeface="Times New Roman" panose="02020603050405020304" pitchFamily="18" charset="0"/>
            </a:endParaRPr>
          </a:p>
        </p:txBody>
      </p:sp>
    </p:spTree>
    <p:extLst>
      <p:ext uri="{BB962C8B-B14F-4D97-AF65-F5344CB8AC3E}">
        <p14:creationId xmlns:p14="http://schemas.microsoft.com/office/powerpoint/2010/main" val="654516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a:extLst>
              <a:ext uri="{FF2B5EF4-FFF2-40B4-BE49-F238E27FC236}">
                <a16:creationId xmlns:a16="http://schemas.microsoft.com/office/drawing/2014/main" xmlns="" id="{058421E6-E063-489A-8DF8-5F745E5E473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Verdana" panose="020B0604030504040204" pitchFamily="34" charset="0"/>
                <a:ea typeface="MS PGothic" panose="020B0600070205080204" pitchFamily="34" charset="-128"/>
              </a:defRPr>
            </a:lvl1pPr>
            <a:lvl2pPr marL="742950" indent="-285750" defTabSz="923925">
              <a:defRPr>
                <a:solidFill>
                  <a:schemeClr val="tx1"/>
                </a:solidFill>
                <a:latin typeface="Verdana" panose="020B0604030504040204" pitchFamily="34" charset="0"/>
                <a:ea typeface="MS PGothic" panose="020B0600070205080204" pitchFamily="34" charset="-128"/>
              </a:defRPr>
            </a:lvl2pPr>
            <a:lvl3pPr marL="1143000" indent="-228600" defTabSz="923925">
              <a:defRPr>
                <a:solidFill>
                  <a:schemeClr val="tx1"/>
                </a:solidFill>
                <a:latin typeface="Verdana" panose="020B0604030504040204" pitchFamily="34" charset="0"/>
                <a:ea typeface="MS PGothic" panose="020B0600070205080204" pitchFamily="34" charset="-128"/>
              </a:defRPr>
            </a:lvl3pPr>
            <a:lvl4pPr marL="1600200" indent="-228600" defTabSz="923925">
              <a:defRPr>
                <a:solidFill>
                  <a:schemeClr val="tx1"/>
                </a:solidFill>
                <a:latin typeface="Verdana" panose="020B0604030504040204" pitchFamily="34" charset="0"/>
                <a:ea typeface="MS PGothic" panose="020B0600070205080204" pitchFamily="34" charset="-128"/>
              </a:defRPr>
            </a:lvl4pPr>
            <a:lvl5pPr marL="2057400" indent="-228600" defTabSz="923925">
              <a:defRPr>
                <a:solidFill>
                  <a:schemeClr val="tx1"/>
                </a:solidFill>
                <a:latin typeface="Verdana" panose="020B0604030504040204" pitchFamily="34" charset="0"/>
                <a:ea typeface="MS PGothic" panose="020B0600070205080204" pitchFamily="34" charset="-128"/>
              </a:defRPr>
            </a:lvl5pPr>
            <a:lvl6pPr marL="25146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defTabSz="923925"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fld id="{BDE92DC9-9D0F-4D4C-91FC-78D0BF0662BE}" type="slidenum">
              <a:rPr lang="en-US" altLang="en-US">
                <a:latin typeface="Times New Roman" panose="02020603050405020304" pitchFamily="18" charset="0"/>
              </a:rPr>
              <a:pPr/>
              <a:t>10</a:t>
            </a:fld>
            <a:endParaRPr lang="en-US" altLang="en-US">
              <a:latin typeface="Times New Roman" panose="02020603050405020304" pitchFamily="18" charset="0"/>
            </a:endParaRPr>
          </a:p>
        </p:txBody>
      </p:sp>
      <p:sp>
        <p:nvSpPr>
          <p:cNvPr id="20483" name="Rectangle 2">
            <a:extLst>
              <a:ext uri="{FF2B5EF4-FFF2-40B4-BE49-F238E27FC236}">
                <a16:creationId xmlns:a16="http://schemas.microsoft.com/office/drawing/2014/main" xmlns="" id="{3B7DAC96-1713-46BA-A342-1270F3A89FA3}"/>
              </a:ext>
            </a:extLst>
          </p:cNvPr>
          <p:cNvSpPr>
            <a:spLocks noGrp="1" noRot="1" noChangeAspect="1" noChangeArrowheads="1" noTextEdit="1"/>
          </p:cNvSpPr>
          <p:nvPr>
            <p:ph type="sldImg"/>
          </p:nvPr>
        </p:nvSpPr>
        <p:spPr>
          <a:ln/>
        </p:spPr>
      </p:sp>
      <p:sp>
        <p:nvSpPr>
          <p:cNvPr id="20484" name="Rectangle 3">
            <a:extLst>
              <a:ext uri="{FF2B5EF4-FFF2-40B4-BE49-F238E27FC236}">
                <a16:creationId xmlns:a16="http://schemas.microsoft.com/office/drawing/2014/main" xmlns="" id="{36B80E63-F60F-4332-9942-3F6416C223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713668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3" name="Group 3">
            <a:extLst>
              <a:ext uri="{FF2B5EF4-FFF2-40B4-BE49-F238E27FC236}">
                <a16:creationId xmlns:a16="http://schemas.microsoft.com/office/drawing/2014/main" xmlns="" id="{9CFC14DB-8A99-44CB-BA83-39417D26C1AF}"/>
              </a:ext>
            </a:extLst>
          </p:cNvPr>
          <p:cNvGrpSpPr>
            <a:grpSpLocks/>
          </p:cNvGrpSpPr>
          <p:nvPr/>
        </p:nvGrpSpPr>
        <p:grpSpPr bwMode="auto">
          <a:xfrm>
            <a:off x="198438" y="2960688"/>
            <a:ext cx="8610600" cy="201612"/>
            <a:chOff x="125" y="1865"/>
            <a:chExt cx="5424" cy="127"/>
          </a:xfrm>
        </p:grpSpPr>
        <p:sp>
          <p:nvSpPr>
            <p:cNvPr id="4" name="Rectangle 4">
              <a:extLst>
                <a:ext uri="{FF2B5EF4-FFF2-40B4-BE49-F238E27FC236}">
                  <a16:creationId xmlns:a16="http://schemas.microsoft.com/office/drawing/2014/main" xmlns="" id="{6530489F-79EC-4897-869D-780965D7E749}"/>
                </a:ext>
              </a:extLst>
            </p:cNvPr>
            <p:cNvSpPr>
              <a:spLocks noChangeArrowheads="1"/>
            </p:cNvSpPr>
            <p:nvPr/>
          </p:nvSpPr>
          <p:spPr bwMode="auto">
            <a:xfrm>
              <a:off x="125"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5" name="Rectangle 5">
              <a:extLst>
                <a:ext uri="{FF2B5EF4-FFF2-40B4-BE49-F238E27FC236}">
                  <a16:creationId xmlns:a16="http://schemas.microsoft.com/office/drawing/2014/main" xmlns="" id="{A83414BD-B475-4106-B6CC-2A825BC14624}"/>
                </a:ext>
              </a:extLst>
            </p:cNvPr>
            <p:cNvSpPr>
              <a:spLocks noChangeArrowheads="1"/>
            </p:cNvSpPr>
            <p:nvPr/>
          </p:nvSpPr>
          <p:spPr bwMode="auto">
            <a:xfrm>
              <a:off x="1933" y="1865"/>
              <a:ext cx="1808" cy="127"/>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6" name="Rectangle 6">
              <a:extLst>
                <a:ext uri="{FF2B5EF4-FFF2-40B4-BE49-F238E27FC236}">
                  <a16:creationId xmlns:a16="http://schemas.microsoft.com/office/drawing/2014/main" xmlns="" id="{45EEFC8D-4A80-4C8D-BB98-5471F8FF24CA}"/>
                </a:ext>
              </a:extLst>
            </p:cNvPr>
            <p:cNvSpPr>
              <a:spLocks noChangeArrowheads="1"/>
            </p:cNvSpPr>
            <p:nvPr/>
          </p:nvSpPr>
          <p:spPr bwMode="auto">
            <a:xfrm>
              <a:off x="3741" y="1865"/>
              <a:ext cx="1808" cy="127"/>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grpSp>
      <p:sp>
        <p:nvSpPr>
          <p:cNvPr id="7" name="Text Box 7">
            <a:extLst>
              <a:ext uri="{FF2B5EF4-FFF2-40B4-BE49-F238E27FC236}">
                <a16:creationId xmlns:a16="http://schemas.microsoft.com/office/drawing/2014/main" xmlns="" id="{CE292785-34F4-4129-BCFD-B22D0AC1FEE2}"/>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336699"/>
                </a:solidFill>
                <a:latin typeface="Helvetica" panose="020B0604020202020204" pitchFamily="34" charset="0"/>
              </a:rPr>
              <a:t>Silberschatz, Galvin and Gagne ©2018</a:t>
            </a:r>
          </a:p>
        </p:txBody>
      </p:sp>
      <p:sp>
        <p:nvSpPr>
          <p:cNvPr id="8" name="Text Box 8">
            <a:extLst>
              <a:ext uri="{FF2B5EF4-FFF2-40B4-BE49-F238E27FC236}">
                <a16:creationId xmlns:a16="http://schemas.microsoft.com/office/drawing/2014/main" xmlns="" id="{20D32FCA-31DE-4EA5-82C1-CF345076A238}"/>
              </a:ext>
            </a:extLst>
          </p:cNvPr>
          <p:cNvSpPr txBox="1">
            <a:spLocks noChangeArrowheads="1"/>
          </p:cNvSpPr>
          <p:nvPr/>
        </p:nvSpPr>
        <p:spPr bwMode="auto">
          <a:xfrm>
            <a:off x="26988" y="6613525"/>
            <a:ext cx="27305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336699"/>
                </a:solidFill>
                <a:latin typeface="Helvetica" panose="020B0604020202020204" pitchFamily="34" charset="0"/>
              </a:rPr>
              <a:t>Operating System Concepts – 10</a:t>
            </a:r>
            <a:r>
              <a:rPr lang="en-US" altLang="en-US" sz="1000" b="1" baseline="30000">
                <a:solidFill>
                  <a:srgbClr val="336699"/>
                </a:solidFill>
                <a:latin typeface="Helvetica" panose="020B0604020202020204" pitchFamily="34" charset="0"/>
              </a:rPr>
              <a:t>th</a:t>
            </a:r>
            <a:r>
              <a:rPr lang="en-US" altLang="en-US" sz="1000" b="1">
                <a:solidFill>
                  <a:srgbClr val="336699"/>
                </a:solidFill>
                <a:latin typeface="Helvetica" panose="020B0604020202020204" pitchFamily="34" charset="0"/>
              </a:rPr>
              <a:t> Edition</a:t>
            </a:r>
          </a:p>
        </p:txBody>
      </p:sp>
      <p:pic>
        <p:nvPicPr>
          <p:cNvPr id="9" name="Picture 9" descr="dino_4">
            <a:extLst>
              <a:ext uri="{FF2B5EF4-FFF2-40B4-BE49-F238E27FC236}">
                <a16:creationId xmlns:a16="http://schemas.microsoft.com/office/drawing/2014/main" xmlns="" id="{090E6124-7B97-4EBF-8990-F55FBAA116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738" y="4157663"/>
            <a:ext cx="2062162" cy="1593850"/>
          </a:xfrm>
          <a:prstGeom prst="rect">
            <a:avLst/>
          </a:prstGeom>
          <a:noFill/>
          <a:ln w="76200">
            <a:solidFill>
              <a:srgbClr val="336699"/>
            </a:solidFill>
            <a:miter lim="800000"/>
            <a:headEnd/>
            <a:tailEnd/>
          </a:ln>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xmlns="" id="{C449F6A7-C9D3-4C68-84CF-E1FEED2CAF96}"/>
              </a:ext>
            </a:extLst>
          </p:cNvPr>
          <p:cNvSpPr>
            <a:spLocks noChangeArrowheads="1"/>
          </p:cNvSpPr>
          <p:nvPr/>
        </p:nvSpPr>
        <p:spPr bwMode="auto">
          <a:xfrm>
            <a:off x="3224213" y="4006850"/>
            <a:ext cx="2336800" cy="1887538"/>
          </a:xfrm>
          <a:prstGeom prst="rect">
            <a:avLst/>
          </a:prstGeom>
          <a:noFill/>
          <a:ln w="57150" cmpd="thinThick">
            <a:solidFill>
              <a:srgbClr val="66CC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endParaRPr lang="en-US" altLang="en-US"/>
          </a:p>
        </p:txBody>
      </p:sp>
      <p:sp>
        <p:nvSpPr>
          <p:cNvPr id="152578" name="Rectangle 2"/>
          <p:cNvSpPr>
            <a:spLocks noGrp="1" noChangeArrowheads="1"/>
          </p:cNvSpPr>
          <p:nvPr>
            <p:ph type="ctrTitle"/>
          </p:nvPr>
        </p:nvSpPr>
        <p:spPr>
          <a:xfrm>
            <a:off x="685800" y="685800"/>
            <a:ext cx="7772400" cy="2127250"/>
          </a:xfrm>
        </p:spPr>
        <p:txBody>
          <a:bodyPr/>
          <a:lstStyle>
            <a:lvl1pPr>
              <a:defRPr sz="4300"/>
            </a:lvl1pPr>
          </a:lstStyle>
          <a:p>
            <a:r>
              <a:rPr lang="en-US"/>
              <a:t>Click to edit Master title style</a:t>
            </a:r>
          </a:p>
        </p:txBody>
      </p:sp>
    </p:spTree>
    <p:extLst>
      <p:ext uri="{BB962C8B-B14F-4D97-AF65-F5344CB8AC3E}">
        <p14:creationId xmlns:p14="http://schemas.microsoft.com/office/powerpoint/2010/main" val="132970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863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1338" y="277813"/>
            <a:ext cx="2144712"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7813"/>
            <a:ext cx="6281738"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6685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7203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9979326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6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997450" y="1233488"/>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37329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730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756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3037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51897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811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a:extLst>
              <a:ext uri="{FF2B5EF4-FFF2-40B4-BE49-F238E27FC236}">
                <a16:creationId xmlns:a16="http://schemas.microsoft.com/office/drawing/2014/main" xmlns="" id="{1EFAC327-3B14-405A-AECD-695170F62A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xmlns="" id="{B7308704-6884-478D-913D-858724364FFC}"/>
              </a:ext>
            </a:extLst>
          </p:cNvPr>
          <p:cNvSpPr>
            <a:spLocks noGrp="1" noChangeArrowheads="1"/>
          </p:cNvSpPr>
          <p:nvPr>
            <p:ph type="title"/>
          </p:nvPr>
        </p:nvSpPr>
        <p:spPr bwMode="auto">
          <a:xfrm>
            <a:off x="457200" y="225425"/>
            <a:ext cx="807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xmlns="" id="{C46878CA-A75D-4410-AFD2-1992D970E5FB}"/>
              </a:ext>
            </a:extLst>
          </p:cNvPr>
          <p:cNvSpPr>
            <a:spLocks noGrp="1" noChangeArrowheads="1"/>
          </p:cNvSpPr>
          <p:nvPr>
            <p:ph type="body" idx="1"/>
          </p:nvPr>
        </p:nvSpPr>
        <p:spPr bwMode="auto">
          <a:xfrm>
            <a:off x="806450" y="1233488"/>
            <a:ext cx="772795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9" name="Rectangle 5">
            <a:extLst>
              <a:ext uri="{FF2B5EF4-FFF2-40B4-BE49-F238E27FC236}">
                <a16:creationId xmlns:a16="http://schemas.microsoft.com/office/drawing/2014/main" xmlns="" id="{C1D23273-AE1D-4273-BD10-D4215E10B362}"/>
              </a:ext>
            </a:extLst>
          </p:cNvPr>
          <p:cNvSpPr>
            <a:spLocks noChangeArrowheads="1"/>
          </p:cNvSpPr>
          <p:nvPr/>
        </p:nvSpPr>
        <p:spPr bwMode="auto">
          <a:xfrm>
            <a:off x="0" y="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0" name="Line 6">
            <a:extLst>
              <a:ext uri="{FF2B5EF4-FFF2-40B4-BE49-F238E27FC236}">
                <a16:creationId xmlns:a16="http://schemas.microsoft.com/office/drawing/2014/main" xmlns="" id="{A52FF0B1-98D3-422D-A027-A89A772773D8}"/>
              </a:ext>
            </a:extLst>
          </p:cNvPr>
          <p:cNvSpPr>
            <a:spLocks noChangeShapeType="1"/>
          </p:cNvSpPr>
          <p:nvPr/>
        </p:nvSpPr>
        <p:spPr bwMode="auto">
          <a:xfrm>
            <a:off x="457200" y="860425"/>
            <a:ext cx="8077200" cy="0"/>
          </a:xfrm>
          <a:prstGeom prst="line">
            <a:avLst/>
          </a:prstGeom>
          <a:noFill/>
          <a:ln w="19050">
            <a:solidFill>
              <a:srgbClr val="3366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1" name="Rectangle 7">
            <a:extLst>
              <a:ext uri="{FF2B5EF4-FFF2-40B4-BE49-F238E27FC236}">
                <a16:creationId xmlns:a16="http://schemas.microsoft.com/office/drawing/2014/main" xmlns="" id="{4A460C49-6450-4AA7-B172-624D0E8FA2B4}"/>
              </a:ext>
            </a:extLst>
          </p:cNvPr>
          <p:cNvSpPr>
            <a:spLocks noChangeArrowheads="1"/>
          </p:cNvSpPr>
          <p:nvPr/>
        </p:nvSpPr>
        <p:spPr bwMode="auto">
          <a:xfrm>
            <a:off x="0" y="2286000"/>
            <a:ext cx="228600" cy="2286000"/>
          </a:xfrm>
          <a:prstGeom prst="rect">
            <a:avLst/>
          </a:prstGeom>
          <a:solidFill>
            <a:srgbClr val="99CC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032" name="Rectangle 8">
            <a:extLst>
              <a:ext uri="{FF2B5EF4-FFF2-40B4-BE49-F238E27FC236}">
                <a16:creationId xmlns:a16="http://schemas.microsoft.com/office/drawing/2014/main" xmlns="" id="{69885932-7748-44D3-A5FA-3EA2C19FA746}"/>
              </a:ext>
            </a:extLst>
          </p:cNvPr>
          <p:cNvSpPr>
            <a:spLocks noChangeArrowheads="1"/>
          </p:cNvSpPr>
          <p:nvPr/>
        </p:nvSpPr>
        <p:spPr bwMode="auto">
          <a:xfrm>
            <a:off x="0" y="4572000"/>
            <a:ext cx="228600" cy="2286000"/>
          </a:xfrm>
          <a:prstGeom prst="rect">
            <a:avLst/>
          </a:prstGeom>
          <a:solidFill>
            <a:srgbClr val="3366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eaLnBrk="1" hangingPunct="1"/>
            <a:endParaRPr lang="en-US" altLang="en-US" sz="2400">
              <a:latin typeface="Times New Roman" panose="02020603050405020304" pitchFamily="18" charset="0"/>
            </a:endParaRPr>
          </a:p>
        </p:txBody>
      </p:sp>
      <p:sp>
        <p:nvSpPr>
          <p:cNvPr id="151561" name="Text Box 9">
            <a:extLst>
              <a:ext uri="{FF2B5EF4-FFF2-40B4-BE49-F238E27FC236}">
                <a16:creationId xmlns:a16="http://schemas.microsoft.com/office/drawing/2014/main" xmlns="" id="{2B3C4A04-A423-4652-9F71-1E3F1D9CED55}"/>
              </a:ext>
            </a:extLst>
          </p:cNvPr>
          <p:cNvSpPr txBox="1">
            <a:spLocks noChangeArrowheads="1"/>
          </p:cNvSpPr>
          <p:nvPr userDrawn="1"/>
        </p:nvSpPr>
        <p:spPr bwMode="auto">
          <a:xfrm>
            <a:off x="4256146" y="6613525"/>
            <a:ext cx="447558" cy="246221"/>
          </a:xfrm>
          <a:prstGeom prst="rect">
            <a:avLst/>
          </a:prstGeom>
          <a:noFill/>
          <a:ln w="9525">
            <a:noFill/>
            <a:miter lim="800000"/>
            <a:headEnd/>
            <a:tailEnd/>
          </a:ln>
          <a:effec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en-US" altLang="en-US" sz="1000" b="1" dirty="0">
                <a:solidFill>
                  <a:srgbClr val="006699"/>
                </a:solidFill>
                <a:latin typeface="Helvetica" panose="020B0604020202020204" pitchFamily="34" charset="0"/>
              </a:rPr>
              <a:t>2.</a:t>
            </a:r>
            <a:fld id="{3002ADDC-CC54-42C0-AD9E-FCEA6349E957}" type="slidenum">
              <a:rPr lang="en-US" altLang="en-US" sz="1000" b="1" smtClean="0">
                <a:solidFill>
                  <a:srgbClr val="006699"/>
                </a:solidFill>
                <a:latin typeface="Helvetica" panose="020B0604020202020204" pitchFamily="34" charset="0"/>
              </a:rPr>
              <a:pPr algn="ctr">
                <a:spcBef>
                  <a:spcPct val="50000"/>
                </a:spcBef>
                <a:defRPr/>
              </a:pPr>
              <a:t>‹#›</a:t>
            </a:fld>
            <a:endParaRPr lang="en-US" altLang="en-US" sz="1000" b="1" dirty="0">
              <a:solidFill>
                <a:srgbClr val="006699"/>
              </a:solidFill>
              <a:latin typeface="Helvetica" panose="020B0604020202020204" pitchFamily="34" charset="0"/>
            </a:endParaRPr>
          </a:p>
        </p:txBody>
      </p:sp>
      <p:sp>
        <p:nvSpPr>
          <p:cNvPr id="1034" name="Text Box 10">
            <a:extLst>
              <a:ext uri="{FF2B5EF4-FFF2-40B4-BE49-F238E27FC236}">
                <a16:creationId xmlns:a16="http://schemas.microsoft.com/office/drawing/2014/main" xmlns="" id="{59A1521A-022B-4DE7-8426-69A13EBF9FAB}"/>
              </a:ext>
            </a:extLst>
          </p:cNvPr>
          <p:cNvSpPr txBox="1">
            <a:spLocks noChangeArrowheads="1"/>
          </p:cNvSpPr>
          <p:nvPr/>
        </p:nvSpPr>
        <p:spPr bwMode="auto">
          <a:xfrm>
            <a:off x="6489700" y="6588125"/>
            <a:ext cx="2713038"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lgn="ctr">
              <a:spcBef>
                <a:spcPct val="50000"/>
              </a:spcBef>
            </a:pPr>
            <a:r>
              <a:rPr lang="en-US" altLang="en-US" sz="1000" b="1">
                <a:solidFill>
                  <a:srgbClr val="006699"/>
                </a:solidFill>
                <a:latin typeface="Helvetica" panose="020B0604020202020204" pitchFamily="34" charset="0"/>
              </a:rPr>
              <a:t>Silberschatz, Galvin and Gagne ©2018</a:t>
            </a:r>
          </a:p>
        </p:txBody>
      </p:sp>
      <p:sp>
        <p:nvSpPr>
          <p:cNvPr id="1035" name="Text Box 11">
            <a:extLst>
              <a:ext uri="{FF2B5EF4-FFF2-40B4-BE49-F238E27FC236}">
                <a16:creationId xmlns:a16="http://schemas.microsoft.com/office/drawing/2014/main" xmlns="" id="{27BAFA87-2B93-403E-A844-8FB1EAE92C10}"/>
              </a:ext>
            </a:extLst>
          </p:cNvPr>
          <p:cNvSpPr txBox="1">
            <a:spLocks noChangeArrowheads="1"/>
          </p:cNvSpPr>
          <p:nvPr/>
        </p:nvSpPr>
        <p:spPr bwMode="auto">
          <a:xfrm>
            <a:off x="185738" y="6586538"/>
            <a:ext cx="27305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spcBef>
                <a:spcPct val="50000"/>
              </a:spcBef>
            </a:pPr>
            <a:r>
              <a:rPr lang="en-US" altLang="en-US" sz="1000" b="1">
                <a:solidFill>
                  <a:srgbClr val="006699"/>
                </a:solidFill>
                <a:latin typeface="Helvetica" panose="020B0604020202020204" pitchFamily="34" charset="0"/>
              </a:rPr>
              <a:t>Operating System Concepts – 10</a:t>
            </a:r>
            <a:r>
              <a:rPr lang="en-US" altLang="en-US" sz="1000" b="1" baseline="30000">
                <a:solidFill>
                  <a:srgbClr val="006699"/>
                </a:solidFill>
                <a:latin typeface="Helvetica" panose="020B0604020202020204" pitchFamily="34" charset="0"/>
              </a:rPr>
              <a:t>th</a:t>
            </a:r>
            <a:r>
              <a:rPr lang="en-US" altLang="en-US" sz="1000" b="1">
                <a:solidFill>
                  <a:srgbClr val="006699"/>
                </a:solidFill>
                <a:latin typeface="Helvetica" panose="020B0604020202020204" pitchFamily="34" charset="0"/>
              </a:rPr>
              <a:t> Edition</a:t>
            </a:r>
          </a:p>
        </p:txBody>
      </p:sp>
      <p:pic>
        <p:nvPicPr>
          <p:cNvPr id="1036" name="Picture 12" descr="dino_6">
            <a:extLst>
              <a:ext uri="{FF2B5EF4-FFF2-40B4-BE49-F238E27FC236}">
                <a16:creationId xmlns:a16="http://schemas.microsoft.com/office/drawing/2014/main" xmlns="" id="{CD488D63-B096-4EAA-B5D8-70E38A37139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903"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p:txStyles>
    <p:titleStyle>
      <a:lvl1pPr algn="ctr" rtl="0" eaLnBrk="0" fontAlgn="base" hangingPunct="0">
        <a:spcBef>
          <a:spcPct val="0"/>
        </a:spcBef>
        <a:spcAft>
          <a:spcPct val="0"/>
        </a:spcAft>
        <a:defRPr sz="3200" b="1">
          <a:solidFill>
            <a:srgbClr val="006699"/>
          </a:solidFill>
          <a:latin typeface="+mj-lt"/>
          <a:ea typeface="MS PGothic" pitchFamily="34" charset="-128"/>
          <a:cs typeface="ＭＳ Ｐゴシック" charset="-128"/>
        </a:defRPr>
      </a:lvl1pPr>
      <a:lvl2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2pPr>
      <a:lvl3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3pPr>
      <a:lvl4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4pPr>
      <a:lvl5pPr algn="ctr" rtl="0" eaLnBrk="0" fontAlgn="base" hangingPunct="0">
        <a:spcBef>
          <a:spcPct val="0"/>
        </a:spcBef>
        <a:spcAft>
          <a:spcPct val="0"/>
        </a:spcAft>
        <a:defRPr sz="3200" b="1">
          <a:solidFill>
            <a:srgbClr val="006699"/>
          </a:solidFill>
          <a:latin typeface="Arial" charset="0"/>
          <a:ea typeface="MS PGothic" pitchFamily="34" charset="-128"/>
          <a:cs typeface="ＭＳ Ｐゴシック" charset="-128"/>
        </a:defRPr>
      </a:lvl5pPr>
      <a:lvl6pPr marL="457200" algn="ctr" rtl="0" fontAlgn="base">
        <a:spcBef>
          <a:spcPct val="0"/>
        </a:spcBef>
        <a:spcAft>
          <a:spcPct val="0"/>
        </a:spcAft>
        <a:defRPr sz="3200" b="1">
          <a:solidFill>
            <a:srgbClr val="006699"/>
          </a:solidFill>
          <a:latin typeface="Arial" charset="0"/>
        </a:defRPr>
      </a:lvl6pPr>
      <a:lvl7pPr marL="914400" algn="ctr" rtl="0" fontAlgn="base">
        <a:spcBef>
          <a:spcPct val="0"/>
        </a:spcBef>
        <a:spcAft>
          <a:spcPct val="0"/>
        </a:spcAft>
        <a:defRPr sz="3200" b="1">
          <a:solidFill>
            <a:srgbClr val="006699"/>
          </a:solidFill>
          <a:latin typeface="Arial" charset="0"/>
        </a:defRPr>
      </a:lvl7pPr>
      <a:lvl8pPr marL="1371600" algn="ctr" rtl="0" fontAlgn="base">
        <a:spcBef>
          <a:spcPct val="0"/>
        </a:spcBef>
        <a:spcAft>
          <a:spcPct val="0"/>
        </a:spcAft>
        <a:defRPr sz="3200" b="1">
          <a:solidFill>
            <a:srgbClr val="006699"/>
          </a:solidFill>
          <a:latin typeface="Arial" charset="0"/>
        </a:defRPr>
      </a:lvl8pPr>
      <a:lvl9pPr marL="1828800" algn="ctr" rtl="0" fontAlgn="base">
        <a:spcBef>
          <a:spcPct val="0"/>
        </a:spcBef>
        <a:spcAft>
          <a:spcPct val="0"/>
        </a:spcAft>
        <a:defRPr sz="3200" b="1">
          <a:solidFill>
            <a:srgbClr val="006699"/>
          </a:solidFill>
          <a:latin typeface="Arial" charset="0"/>
        </a:defRPr>
      </a:lvl9pPr>
    </p:titleStyle>
    <p:bodyStyle>
      <a:lvl1pPr marL="342900" indent="-342900" algn="l" rtl="0" eaLnBrk="0" fontAlgn="base" hangingPunct="0">
        <a:spcBef>
          <a:spcPct val="35000"/>
        </a:spcBef>
        <a:spcAft>
          <a:spcPct val="0"/>
        </a:spcAft>
        <a:buClr>
          <a:srgbClr val="993300"/>
        </a:buClr>
        <a:buSzPct val="110000"/>
        <a:buFont typeface="Wingdings" panose="05000000000000000000" pitchFamily="2" charset="2"/>
        <a:buChar char="§"/>
        <a:defRPr kumimoji="1">
          <a:solidFill>
            <a:schemeClr val="tx1"/>
          </a:solidFill>
          <a:latin typeface="+mn-lt"/>
          <a:ea typeface="MS PGothic" pitchFamily="34" charset="-128"/>
          <a:cs typeface="ＭＳ Ｐゴシック" charset="-128"/>
        </a:defRPr>
      </a:lvl1pPr>
      <a:lvl2pPr marL="742950" indent="-285750" algn="l" rtl="0" eaLnBrk="0" fontAlgn="base" hangingPunct="0">
        <a:spcBef>
          <a:spcPct val="35000"/>
        </a:spcBef>
        <a:spcAft>
          <a:spcPct val="0"/>
        </a:spcAft>
        <a:buClr>
          <a:srgbClr val="CC6600"/>
        </a:buClr>
        <a:buSzPct val="110000"/>
        <a:buFont typeface="Arial" panose="020B0604020202020204" pitchFamily="34" charset="0"/>
        <a:buChar char="•"/>
        <a:defRPr kumimoji="1">
          <a:solidFill>
            <a:schemeClr val="tx1"/>
          </a:solidFill>
          <a:latin typeface="+mn-lt"/>
          <a:ea typeface="MS PGothic"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a:extLst>
              <a:ext uri="{FF2B5EF4-FFF2-40B4-BE49-F238E27FC236}">
                <a16:creationId xmlns:a16="http://schemas.microsoft.com/office/drawing/2014/main" xmlns="" id="{1EFD3035-A582-45DD-89A5-82ABE6A7D46D}"/>
              </a:ext>
            </a:extLst>
          </p:cNvPr>
          <p:cNvSpPr>
            <a:spLocks noGrp="1" noChangeArrowheads="1"/>
          </p:cNvSpPr>
          <p:nvPr>
            <p:ph type="ctrTitle"/>
          </p:nvPr>
        </p:nvSpPr>
        <p:spPr>
          <a:xfrm>
            <a:off x="371474" y="1836440"/>
            <a:ext cx="8772525" cy="1143000"/>
          </a:xfrm>
          <a:noFill/>
        </p:spPr>
        <p:txBody>
          <a:bodyPr>
            <a:normAutofit fontScale="90000"/>
          </a:bodyPr>
          <a:lstStyle/>
          <a:p>
            <a:pPr eaLnBrk="1" hangingPunct="1"/>
            <a:r>
              <a:rPr lang="tr-TR" altLang="en-US" noProof="0" dirty="0" smtClean="0"/>
              <a:t>2. Bölüm:  İşletim Sistemi Servisleri</a:t>
            </a:r>
            <a:br>
              <a:rPr lang="tr-TR" altLang="en-US" noProof="0" dirty="0" smtClean="0"/>
            </a:br>
            <a:r>
              <a:rPr lang="tr-TR" altLang="en-US" sz="2200" dirty="0" smtClean="0"/>
              <a:t>Dr. </a:t>
            </a:r>
            <a:r>
              <a:rPr lang="tr-TR" altLang="en-US" sz="2200" dirty="0" err="1" smtClean="0"/>
              <a:t>Öğr</a:t>
            </a:r>
            <a:r>
              <a:rPr lang="tr-TR" altLang="en-US" sz="2200" dirty="0" smtClean="0"/>
              <a:t>. Üyesi Ertan Bütün</a:t>
            </a:r>
            <a:endParaRPr lang="tr-TR" altLang="en-US" sz="2200" noProof="0" dirty="0"/>
          </a:p>
        </p:txBody>
      </p:sp>
      <p:sp>
        <p:nvSpPr>
          <p:cNvPr id="3" name="Rectangle 3">
            <a:extLst>
              <a:ext uri="{FF2B5EF4-FFF2-40B4-BE49-F238E27FC236}">
                <a16:creationId xmlns:a16="http://schemas.microsoft.com/office/drawing/2014/main" xmlns="" id="{B1102DF7-4A96-4DB4-93EE-EFEEB0DC39AF}"/>
              </a:ext>
            </a:extLst>
          </p:cNvPr>
          <p:cNvSpPr txBox="1">
            <a:spLocks noChangeArrowheads="1"/>
          </p:cNvSpPr>
          <p:nvPr/>
        </p:nvSpPr>
        <p:spPr>
          <a:xfrm>
            <a:off x="294898" y="3335722"/>
            <a:ext cx="8041028" cy="3118240"/>
          </a:xfrm>
          <a:prstGeom prst="rect">
            <a:avLst/>
          </a:prstGeom>
        </p:spPr>
        <p:txBody>
          <a:bodyPr>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fontAlgn="auto">
              <a:buNone/>
            </a:pPr>
            <a:r>
              <a:rPr lang="tr-TR" altLang="en-US" sz="1200" noProof="1"/>
              <a:t>Bu dersin </a:t>
            </a:r>
            <a:r>
              <a:rPr lang="tr-TR" altLang="en-US" sz="1200" noProof="1" smtClean="0"/>
              <a:t>içeriği </a:t>
            </a:r>
            <a:r>
              <a:rPr lang="tr-TR" altLang="en-US" sz="1200" noProof="1"/>
              <a:t>hazırlanırken Operating System </a:t>
            </a:r>
            <a:r>
              <a:rPr lang="tr-TR" altLang="en-US" sz="1200" noProof="1" smtClean="0"/>
              <a:t>Concepts (Silberschatz</a:t>
            </a:r>
            <a:r>
              <a:rPr lang="tr-TR" altLang="en-US" sz="1200" noProof="1"/>
              <a:t>, Galvin and Gagne) </a:t>
            </a:r>
            <a:r>
              <a:rPr lang="tr-TR" altLang="en-US" sz="1200" noProof="1" smtClean="0"/>
              <a:t>kitabı </a:t>
            </a:r>
            <a:r>
              <a:rPr lang="tr-TR" altLang="en-US" sz="1200" noProof="1"/>
              <a:t>ve </a:t>
            </a:r>
            <a:endParaRPr lang="tr-TR" altLang="en-US" sz="1200" noProof="1" smtClean="0"/>
          </a:p>
          <a:p>
            <a:pPr marL="0" indent="0" fontAlgn="auto">
              <a:spcBef>
                <a:spcPts val="0"/>
              </a:spcBef>
              <a:buNone/>
            </a:pPr>
            <a:r>
              <a:rPr lang="tr-TR" altLang="en-US" sz="1200" noProof="1" smtClean="0"/>
              <a:t>Prof</a:t>
            </a:r>
            <a:r>
              <a:rPr lang="tr-TR" altLang="en-US" sz="1200" noProof="1"/>
              <a:t>. Dr. M. Ali Akcayol'un (Gazi Üniversitesi Bilgisayar Mühendisliği Bölümü) ders sunumlarından faydalanılmıştır</a:t>
            </a:r>
            <a:r>
              <a:rPr lang="tr-TR" altLang="en-US" sz="1200" noProof="1" smtClean="0"/>
              <a:t>.</a:t>
            </a:r>
          </a:p>
          <a:p>
            <a:pPr marL="0" indent="0" fontAlgn="auto">
              <a:buNone/>
            </a:pPr>
            <a:endParaRPr lang="tr-TR" altLang="en-US" sz="1200" noProof="1" smtClean="0"/>
          </a:p>
          <a:p>
            <a:pPr marL="0" indent="0" fontAlgn="auto">
              <a:buNone/>
            </a:pPr>
            <a:endParaRPr lang="tr-TR" altLang="en-US" sz="1200" noProof="1"/>
          </a:p>
          <a:p>
            <a:pPr marL="0" indent="0" fontAlgn="auto">
              <a:buNone/>
            </a:pPr>
            <a:endParaRPr lang="tr-TR" altLang="en-US" sz="1200" noProof="1" smtClean="0"/>
          </a:p>
          <a:p>
            <a:pPr marL="0" indent="0" fontAlgn="auto">
              <a:buNone/>
            </a:pPr>
            <a:endParaRPr lang="tr-TR" altLang="en-US" sz="1200" noProof="1"/>
          </a:p>
          <a:p>
            <a:pPr marL="0" indent="0" fontAlgn="auto">
              <a:buNone/>
            </a:pPr>
            <a:endParaRPr lang="tr-TR" altLang="en-US" sz="1200" noProof="1" smtClean="0"/>
          </a:p>
          <a:p>
            <a:pPr marL="0" indent="0" fontAlgn="auto">
              <a:buNone/>
            </a:pPr>
            <a:endParaRPr lang="tr-TR" altLang="en-US" sz="1200" noProof="1"/>
          </a:p>
          <a:p>
            <a:pPr marL="0" indent="0" fontAlgn="auto">
              <a:buNone/>
            </a:pPr>
            <a:endParaRPr lang="tr-TR" altLang="en-US" sz="1200" noProof="1" smtClean="0"/>
          </a:p>
          <a:p>
            <a:pPr marL="0" indent="0" fontAlgn="auto">
              <a:spcBef>
                <a:spcPts val="300"/>
              </a:spcBef>
              <a:buNone/>
            </a:pPr>
            <a:r>
              <a:rPr lang="en-US" altLang="en-US" sz="1200" noProof="1"/>
              <a:t>https://codex.cs.yale.edu/avi/os-book/OS10/index.html</a:t>
            </a:r>
            <a:endParaRPr lang="tr-TR" altLang="en-US" sz="1200" noProof="1" smtClean="0"/>
          </a:p>
          <a:p>
            <a:pPr marL="0" indent="0" fontAlgn="auto">
              <a:spcBef>
                <a:spcPts val="300"/>
              </a:spcBef>
              <a:buNone/>
            </a:pPr>
            <a:r>
              <a:rPr lang="en-US" altLang="en-US" sz="1200" noProof="1" smtClean="0"/>
              <a:t>http</a:t>
            </a:r>
            <a:r>
              <a:rPr lang="en-US" altLang="en-US" sz="1200" noProof="1"/>
              <a:t>://</a:t>
            </a:r>
            <a:r>
              <a:rPr lang="en-US" altLang="en-US" sz="1200" noProof="1" smtClean="0"/>
              <a:t>w3.gazi.edu.tr</a:t>
            </a:r>
            <a:r>
              <a:rPr lang="en-US" altLang="en-US" sz="1200" noProof="1"/>
              <a:t>/~akcayol/BMOS.htm</a:t>
            </a:r>
          </a:p>
        </p:txBody>
      </p:sp>
    </p:spTree>
    <p:extLst>
      <p:ext uri="{BB962C8B-B14F-4D97-AF65-F5344CB8AC3E}">
        <p14:creationId xmlns:p14="http://schemas.microsoft.com/office/powerpoint/2010/main" val="8117415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xmlns="" id="{E48B5D98-8B47-4D7E-ACEF-BDB67E3340E0}"/>
              </a:ext>
            </a:extLst>
          </p:cNvPr>
          <p:cNvSpPr>
            <a:spLocks noGrp="1" noChangeArrowheads="1"/>
          </p:cNvSpPr>
          <p:nvPr>
            <p:ph type="title"/>
          </p:nvPr>
        </p:nvSpPr>
        <p:spPr>
          <a:xfrm>
            <a:off x="877888" y="220663"/>
            <a:ext cx="8145462" cy="576262"/>
          </a:xfrm>
        </p:spPr>
        <p:txBody>
          <a:bodyPr>
            <a:normAutofit fontScale="90000"/>
          </a:bodyPr>
          <a:lstStyle/>
          <a:p>
            <a:pPr eaLnBrk="1" hangingPunct="1"/>
            <a:r>
              <a:rPr lang="tr-TR" altLang="en-US" noProof="0" dirty="0" smtClean="0"/>
              <a:t>Command </a:t>
            </a:r>
            <a:r>
              <a:rPr lang="tr-TR" altLang="en-US" noProof="0" dirty="0" err="1" smtClean="0"/>
              <a:t>Line</a:t>
            </a:r>
            <a:r>
              <a:rPr lang="tr-TR" altLang="en-US" noProof="0" dirty="0" smtClean="0"/>
              <a:t> </a:t>
            </a:r>
            <a:r>
              <a:rPr lang="tr-TR" altLang="en-US" noProof="0" dirty="0" err="1" smtClean="0"/>
              <a:t>interpreter</a:t>
            </a:r>
            <a:r>
              <a:rPr lang="tr-TR" altLang="en-US" noProof="0" dirty="0" smtClean="0"/>
              <a:t> </a:t>
            </a:r>
            <a:endParaRPr lang="tr-TR" altLang="en-US" noProof="0" dirty="0"/>
          </a:p>
        </p:txBody>
      </p:sp>
      <p:sp>
        <p:nvSpPr>
          <p:cNvPr id="19459" name="Rectangle 3">
            <a:extLst>
              <a:ext uri="{FF2B5EF4-FFF2-40B4-BE49-F238E27FC236}">
                <a16:creationId xmlns:a16="http://schemas.microsoft.com/office/drawing/2014/main" xmlns="" id="{1E634D89-B552-404F-9BDB-6AB7E838A414}"/>
              </a:ext>
            </a:extLst>
          </p:cNvPr>
          <p:cNvSpPr>
            <a:spLocks noGrp="1" noChangeArrowheads="1"/>
          </p:cNvSpPr>
          <p:nvPr>
            <p:ph idx="1"/>
          </p:nvPr>
        </p:nvSpPr>
        <p:spPr>
          <a:xfrm>
            <a:off x="877888" y="1223963"/>
            <a:ext cx="7085897" cy="4131808"/>
          </a:xfrm>
        </p:spPr>
        <p:txBody>
          <a:bodyPr>
            <a:noAutofit/>
          </a:bodyPr>
          <a:lstStyle/>
          <a:p>
            <a:r>
              <a:rPr lang="tr-TR" altLang="en-US" b="1" noProof="0" dirty="0" smtClean="0">
                <a:solidFill>
                  <a:srgbClr val="006699"/>
                </a:solidFill>
              </a:rPr>
              <a:t>Command </a:t>
            </a:r>
            <a:r>
              <a:rPr lang="tr-TR" altLang="en-US" b="1" noProof="0" dirty="0" err="1" smtClean="0">
                <a:solidFill>
                  <a:srgbClr val="006699"/>
                </a:solidFill>
              </a:rPr>
              <a:t>Line</a:t>
            </a:r>
            <a:r>
              <a:rPr lang="tr-TR" altLang="en-US" b="1" noProof="0" dirty="0" smtClean="0">
                <a:solidFill>
                  <a:srgbClr val="006699"/>
                </a:solidFill>
              </a:rPr>
              <a:t> Interpreter</a:t>
            </a:r>
            <a:r>
              <a:rPr lang="tr-TR" altLang="en-US" noProof="0" dirty="0" smtClean="0"/>
              <a:t> (</a:t>
            </a:r>
            <a:r>
              <a:rPr lang="tr-TR" altLang="en-US" noProof="0" dirty="0" err="1" smtClean="0"/>
              <a:t>Comman</a:t>
            </a:r>
            <a:r>
              <a:rPr lang="tr-TR" altLang="en-US" noProof="0" dirty="0" smtClean="0"/>
              <a:t> </a:t>
            </a:r>
            <a:r>
              <a:rPr lang="tr-TR" altLang="en-US" noProof="0" dirty="0" err="1" smtClean="0"/>
              <a:t>line</a:t>
            </a:r>
            <a:r>
              <a:rPr lang="tr-TR" altLang="en-US" noProof="0" dirty="0" smtClean="0"/>
              <a:t> </a:t>
            </a:r>
            <a:r>
              <a:rPr lang="tr-TR" altLang="en-US" noProof="0" dirty="0" err="1" smtClean="0"/>
              <a:t>Interface</a:t>
            </a:r>
            <a:r>
              <a:rPr lang="tr-TR" altLang="en-US" noProof="0" dirty="0" smtClean="0"/>
              <a:t>, </a:t>
            </a:r>
            <a:r>
              <a:rPr lang="tr-TR" altLang="en-US" noProof="0" dirty="0" err="1" smtClean="0"/>
              <a:t>command</a:t>
            </a:r>
            <a:r>
              <a:rPr lang="tr-TR" altLang="en-US" noProof="0" dirty="0" smtClean="0"/>
              <a:t> </a:t>
            </a:r>
            <a:r>
              <a:rPr lang="tr-TR" altLang="en-US" noProof="0" dirty="0" err="1" smtClean="0"/>
              <a:t>interpreter</a:t>
            </a:r>
            <a:r>
              <a:rPr lang="tr-TR" altLang="en-US" noProof="0" dirty="0" smtClean="0"/>
              <a:t>, CLI) kullanıcıların işletim sistemi tarafından gerçekleştirilecek komutları doğrudan girmesine izin verir.</a:t>
            </a:r>
          </a:p>
          <a:p>
            <a:pPr rtl="0" eaLnBrk="1" latinLnBrk="0" hangingPunct="1"/>
            <a:r>
              <a:rPr lang="tr-TR" b="0" i="0" kern="1200" noProof="0" dirty="0" smtClean="0">
                <a:solidFill>
                  <a:schemeClr val="tx1"/>
                </a:solidFill>
                <a:effectLst/>
                <a:latin typeface="+mj-lt"/>
                <a:ea typeface="+mj-ea"/>
                <a:cs typeface="+mj-cs"/>
              </a:rPr>
              <a:t>Bazen çekirdekte, bazen sistem programı tarafından uygulanır.</a:t>
            </a:r>
          </a:p>
          <a:p>
            <a:r>
              <a:rPr lang="tr-TR" altLang="en-US" noProof="0" dirty="0" smtClean="0"/>
              <a:t>Aralarından seçim yapabileceğiniz birden çok </a:t>
            </a:r>
            <a:r>
              <a:rPr lang="tr-TR" altLang="en-US" noProof="0" dirty="0" err="1" smtClean="0"/>
              <a:t>command</a:t>
            </a:r>
            <a:r>
              <a:rPr lang="tr-TR" altLang="en-US" noProof="0" dirty="0" smtClean="0"/>
              <a:t> </a:t>
            </a:r>
            <a:r>
              <a:rPr lang="tr-TR" altLang="en-US" noProof="0" dirty="0" err="1" smtClean="0"/>
              <a:t>interpreter</a:t>
            </a:r>
            <a:r>
              <a:rPr lang="tr-TR" altLang="en-US" noProof="0" dirty="0" smtClean="0"/>
              <a:t> olan sistemlerde, </a:t>
            </a:r>
            <a:r>
              <a:rPr lang="tr-TR" altLang="en-US" noProof="0" dirty="0" err="1" smtClean="0"/>
              <a:t>interpreterler</a:t>
            </a:r>
            <a:r>
              <a:rPr lang="tr-TR" altLang="en-US" noProof="0" dirty="0" smtClean="0"/>
              <a:t> </a:t>
            </a:r>
            <a:r>
              <a:rPr lang="tr-TR" altLang="en-US" b="1" noProof="0" dirty="0" err="1" smtClean="0">
                <a:solidFill>
                  <a:srgbClr val="006699"/>
                </a:solidFill>
              </a:rPr>
              <a:t>shells</a:t>
            </a:r>
            <a:r>
              <a:rPr lang="tr-TR" altLang="en-US" noProof="0" dirty="0" smtClean="0"/>
              <a:t> olarak bilinir.</a:t>
            </a:r>
          </a:p>
          <a:p>
            <a:r>
              <a:rPr lang="tr-TR" altLang="en-US" noProof="0" dirty="0" smtClean="0"/>
              <a:t>Örneğin, UNIX ve Linux sistemlerinde bir kullanıcı, </a:t>
            </a:r>
            <a:r>
              <a:rPr lang="tr-TR" altLang="en-US" noProof="0" dirty="0" err="1" smtClean="0"/>
              <a:t>Cshell</a:t>
            </a:r>
            <a:r>
              <a:rPr lang="tr-TR" altLang="en-US" noProof="0" dirty="0" smtClean="0"/>
              <a:t>, </a:t>
            </a:r>
            <a:r>
              <a:rPr lang="tr-TR" altLang="en-US" noProof="0" dirty="0" err="1" smtClean="0"/>
              <a:t>Bourne-Again</a:t>
            </a:r>
            <a:r>
              <a:rPr lang="tr-TR" altLang="en-US" noProof="0" dirty="0" smtClean="0"/>
              <a:t> </a:t>
            </a:r>
            <a:r>
              <a:rPr lang="tr-TR" altLang="en-US" noProof="0" dirty="0" err="1" smtClean="0"/>
              <a:t>shell</a:t>
            </a:r>
            <a:r>
              <a:rPr lang="tr-TR" altLang="en-US" noProof="0" dirty="0" smtClean="0"/>
              <a:t>, </a:t>
            </a:r>
            <a:r>
              <a:rPr lang="tr-TR" altLang="en-US" noProof="0" dirty="0" err="1" smtClean="0"/>
              <a:t>Korn</a:t>
            </a:r>
            <a:r>
              <a:rPr lang="tr-TR" altLang="en-US" noProof="0" dirty="0" smtClean="0"/>
              <a:t> Shell ve diğerler Shell </a:t>
            </a:r>
            <a:r>
              <a:rPr lang="tr-TR" altLang="en-US" noProof="0" dirty="0" err="1" smtClean="0"/>
              <a:t>ler</a:t>
            </a:r>
            <a:r>
              <a:rPr lang="tr-TR" altLang="en-US" noProof="0" dirty="0" smtClean="0"/>
              <a:t> arasından seçim yapabilir.</a:t>
            </a:r>
          </a:p>
          <a:p>
            <a:r>
              <a:rPr lang="tr-TR" altLang="en-US" noProof="0" dirty="0" smtClean="0"/>
              <a:t>CLI, ö</a:t>
            </a:r>
            <a:r>
              <a:rPr lang="tr-TR" altLang="ja-JP" noProof="0" dirty="0" smtClean="0"/>
              <a:t>ncelikle kullanıcıdan bir komut alır ve onu çalıştırır.</a:t>
            </a:r>
          </a:p>
          <a:p>
            <a:r>
              <a:rPr lang="tr-TR" altLang="en-US" noProof="0" dirty="0" smtClean="0"/>
              <a:t>Bazen yerleşik komutlar şeklinde bazen de işi yapacak programları sadece çağırma şeklinde kullanılır.</a:t>
            </a:r>
          </a:p>
          <a:p>
            <a:pPr lvl="1"/>
            <a:r>
              <a:rPr lang="tr-TR" altLang="ja-JP" sz="1650" noProof="0" dirty="0" smtClean="0"/>
              <a:t>Yeni özellikler eklemek </a:t>
            </a:r>
            <a:r>
              <a:rPr lang="tr-TR" altLang="ja-JP" sz="1650" noProof="0" dirty="0" err="1" smtClean="0"/>
              <a:t>shell</a:t>
            </a:r>
            <a:r>
              <a:rPr lang="tr-TR" altLang="ja-JP" sz="1650" noProof="0" dirty="0" smtClean="0"/>
              <a:t> değişikliği gerektirmez.</a:t>
            </a:r>
          </a:p>
        </p:txBody>
      </p:sp>
    </p:spTree>
    <p:extLst>
      <p:ext uri="{BB962C8B-B14F-4D97-AF65-F5344CB8AC3E}">
        <p14:creationId xmlns:p14="http://schemas.microsoft.com/office/powerpoint/2010/main" val="37671939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xmlns="" id="{E6DF5F8A-F2E3-4D74-9C52-A032EB05315E}"/>
              </a:ext>
            </a:extLst>
          </p:cNvPr>
          <p:cNvSpPr>
            <a:spLocks noGrp="1" noChangeArrowheads="1"/>
          </p:cNvSpPr>
          <p:nvPr>
            <p:ph type="title"/>
          </p:nvPr>
        </p:nvSpPr>
        <p:spPr>
          <a:xfrm>
            <a:off x="1119188" y="220663"/>
            <a:ext cx="7397750" cy="576262"/>
          </a:xfrm>
        </p:spPr>
        <p:txBody>
          <a:bodyPr>
            <a:normAutofit fontScale="90000"/>
          </a:bodyPr>
          <a:lstStyle/>
          <a:p>
            <a:pPr eaLnBrk="1" hangingPunct="1"/>
            <a:r>
              <a:rPr lang="tr-TR" altLang="en-US" noProof="0" dirty="0" err="1" smtClean="0"/>
              <a:t>Bourne</a:t>
            </a:r>
            <a:r>
              <a:rPr lang="tr-TR" altLang="en-US" noProof="0" dirty="0" smtClean="0"/>
              <a:t> Shell Command Interpreter</a:t>
            </a:r>
            <a:endParaRPr lang="tr-TR" altLang="en-US" noProof="0" dirty="0"/>
          </a:p>
        </p:txBody>
      </p:sp>
      <p:pic>
        <p:nvPicPr>
          <p:cNvPr id="21507" name="Picture 2">
            <a:extLst>
              <a:ext uri="{FF2B5EF4-FFF2-40B4-BE49-F238E27FC236}">
                <a16:creationId xmlns:a16="http://schemas.microsoft.com/office/drawing/2014/main" xmlns="" id="{1A3B6206-A655-48E2-8075-716970A25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825" y="1041400"/>
            <a:ext cx="7397750" cy="512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2577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xmlns="" id="{E02E63FB-6DD1-46DC-8471-F576D57E791A}"/>
              </a:ext>
            </a:extLst>
          </p:cNvPr>
          <p:cNvSpPr>
            <a:spLocks noGrp="1" noChangeArrowheads="1"/>
          </p:cNvSpPr>
          <p:nvPr>
            <p:ph type="title"/>
          </p:nvPr>
        </p:nvSpPr>
        <p:spPr>
          <a:xfrm>
            <a:off x="1036638" y="214313"/>
            <a:ext cx="7500937" cy="576262"/>
          </a:xfrm>
        </p:spPr>
        <p:txBody>
          <a:bodyPr>
            <a:normAutofit fontScale="90000"/>
          </a:bodyPr>
          <a:lstStyle/>
          <a:p>
            <a:r>
              <a:rPr lang="tr-TR" altLang="en-US" sz="3000" noProof="0" dirty="0" smtClean="0"/>
              <a:t>Grafiksel Kullanıcı </a:t>
            </a:r>
            <a:r>
              <a:rPr lang="tr-TR" altLang="en-US" sz="3000" noProof="0" dirty="0" err="1" smtClean="0"/>
              <a:t>Arayüzü</a:t>
            </a:r>
            <a:r>
              <a:rPr lang="tr-TR" altLang="en-US" sz="3000" noProof="0" dirty="0" smtClean="0"/>
              <a:t> </a:t>
            </a:r>
            <a:br>
              <a:rPr lang="tr-TR" altLang="en-US" sz="3000" noProof="0" dirty="0" smtClean="0"/>
            </a:br>
            <a:r>
              <a:rPr lang="tr-TR" altLang="en-US" sz="3000" noProof="0" dirty="0" smtClean="0"/>
              <a:t>(</a:t>
            </a:r>
            <a:r>
              <a:rPr lang="tr-TR" altLang="en-US" sz="3000" noProof="0" dirty="0" err="1" smtClean="0"/>
              <a:t>Graphical</a:t>
            </a:r>
            <a:r>
              <a:rPr lang="tr-TR" altLang="en-US" sz="3000" noProof="0" dirty="0" smtClean="0"/>
              <a:t> User </a:t>
            </a:r>
            <a:r>
              <a:rPr lang="tr-TR" altLang="en-US" sz="3000" noProof="0" dirty="0" err="1" smtClean="0"/>
              <a:t>Interface</a:t>
            </a:r>
            <a:r>
              <a:rPr lang="tr-TR" altLang="en-US" sz="3000" noProof="0" dirty="0" smtClean="0"/>
              <a:t> - GUI)</a:t>
            </a:r>
            <a:endParaRPr lang="tr-TR" altLang="en-US" sz="3000" noProof="0" dirty="0"/>
          </a:p>
        </p:txBody>
      </p:sp>
      <p:sp>
        <p:nvSpPr>
          <p:cNvPr id="23555" name="Rectangle 3">
            <a:extLst>
              <a:ext uri="{FF2B5EF4-FFF2-40B4-BE49-F238E27FC236}">
                <a16:creationId xmlns:a16="http://schemas.microsoft.com/office/drawing/2014/main" xmlns="" id="{ED7BD939-320C-4E60-8319-6ADBC111D8E4}"/>
              </a:ext>
            </a:extLst>
          </p:cNvPr>
          <p:cNvSpPr>
            <a:spLocks noGrp="1" noChangeArrowheads="1"/>
          </p:cNvSpPr>
          <p:nvPr>
            <p:ph idx="1"/>
          </p:nvPr>
        </p:nvSpPr>
        <p:spPr>
          <a:xfrm>
            <a:off x="838200" y="1154113"/>
            <a:ext cx="7699375" cy="4530725"/>
          </a:xfrm>
        </p:spPr>
        <p:txBody>
          <a:bodyPr>
            <a:normAutofit/>
          </a:bodyPr>
          <a:lstStyle/>
          <a:p>
            <a:r>
              <a:rPr lang="tr-TR" altLang="en-US" sz="2100" noProof="0" dirty="0" smtClean="0"/>
              <a:t>Kullanıcı dostu </a:t>
            </a:r>
            <a:r>
              <a:rPr lang="tr-TR" altLang="en-US" sz="2100" b="1" noProof="0" dirty="0" err="1" smtClean="0">
                <a:solidFill>
                  <a:srgbClr val="006699"/>
                </a:solidFill>
                <a:latin typeface="+mj-lt"/>
              </a:rPr>
              <a:t>desktop</a:t>
            </a:r>
            <a:r>
              <a:rPr lang="tr-TR" altLang="en-US" sz="2100" noProof="0" dirty="0" smtClean="0"/>
              <a:t> olarak karakterize edilen </a:t>
            </a:r>
            <a:r>
              <a:rPr lang="tr-TR" altLang="en-US" sz="2100" noProof="0" dirty="0" err="1" smtClean="0"/>
              <a:t>arayüzdür</a:t>
            </a:r>
            <a:r>
              <a:rPr lang="tr-TR" altLang="en-US" sz="2100" noProof="0" dirty="0" smtClean="0"/>
              <a:t>.</a:t>
            </a:r>
          </a:p>
          <a:p>
            <a:pPr lvl="1"/>
            <a:r>
              <a:rPr lang="tr-TR" altLang="en-US" noProof="0" dirty="0" err="1" smtClean="0"/>
              <a:t>mouse</a:t>
            </a:r>
            <a:r>
              <a:rPr lang="tr-TR" altLang="en-US" noProof="0" dirty="0" smtClean="0"/>
              <a:t>, </a:t>
            </a:r>
            <a:r>
              <a:rPr lang="tr-TR" altLang="en-US" noProof="0" dirty="0" err="1" smtClean="0"/>
              <a:t>keyboard</a:t>
            </a:r>
            <a:r>
              <a:rPr lang="tr-TR" altLang="en-US" noProof="0" dirty="0" smtClean="0"/>
              <a:t>, ve monitör ana öğelerdir.</a:t>
            </a:r>
          </a:p>
          <a:p>
            <a:pPr lvl="1"/>
            <a:r>
              <a:rPr lang="tr-TR" altLang="en-US" b="1" noProof="0" dirty="0" err="1" smtClean="0">
                <a:solidFill>
                  <a:srgbClr val="006699"/>
                </a:solidFill>
                <a:latin typeface="+mj-lt"/>
              </a:rPr>
              <a:t>Icons</a:t>
            </a:r>
            <a:r>
              <a:rPr lang="tr-TR" altLang="en-US" noProof="0" dirty="0" smtClean="0"/>
              <a:t> dosyaları, programları, aksiyonları gösterir.</a:t>
            </a:r>
          </a:p>
          <a:p>
            <a:pPr lvl="1"/>
            <a:r>
              <a:rPr lang="tr-TR" altLang="en-US" noProof="1" smtClean="0"/>
              <a:t>Bir nesnenin üzerine gelerek </a:t>
            </a:r>
            <a:r>
              <a:rPr lang="en-US" altLang="en-US" noProof="1" smtClean="0"/>
              <a:t>çeşitli </a:t>
            </a:r>
            <a:r>
              <a:rPr lang="en-US" altLang="en-US" noProof="1"/>
              <a:t>mouse butonları ile çeşitli işler </a:t>
            </a:r>
            <a:r>
              <a:rPr lang="en-US" altLang="en-US" noProof="1" smtClean="0"/>
              <a:t>yapılabilir</a:t>
            </a:r>
            <a:r>
              <a:rPr lang="tr-TR" altLang="en-US" noProof="1" smtClean="0"/>
              <a:t>:</a:t>
            </a:r>
            <a:r>
              <a:rPr lang="en-US" altLang="en-US" noProof="1" smtClean="0"/>
              <a:t> </a:t>
            </a:r>
            <a:r>
              <a:rPr lang="en-US" altLang="en-US" noProof="1"/>
              <a:t>nesnenin bilgisini gösterme, komutu yürütme, klasör açma vs. </a:t>
            </a:r>
          </a:p>
          <a:p>
            <a:pPr lvl="1"/>
            <a:r>
              <a:rPr lang="tr-TR" altLang="en-US" noProof="0" dirty="0" smtClean="0"/>
              <a:t>Xerox PARC araştırma laboratuvarında ilk olarak geliştirilmiştir.</a:t>
            </a:r>
          </a:p>
          <a:p>
            <a:r>
              <a:rPr lang="tr-TR" sz="2000" b="0" i="0" kern="1200" noProof="0" dirty="0" smtClean="0">
                <a:solidFill>
                  <a:schemeClr val="tx1"/>
                </a:solidFill>
                <a:effectLst/>
                <a:latin typeface="+mj-lt"/>
                <a:ea typeface="+mj-ea"/>
                <a:cs typeface="+mj-cs"/>
              </a:rPr>
              <a:t>Birçok sistem artık hem CLI hem de GUI içeriyor.</a:t>
            </a:r>
          </a:p>
          <a:p>
            <a:pPr lvl="1"/>
            <a:r>
              <a:rPr lang="tr-TR" altLang="en-US" noProof="0" dirty="0" smtClean="0"/>
              <a:t>Microsoft Windows, "</a:t>
            </a:r>
            <a:r>
              <a:rPr lang="tr-TR" altLang="en-US" noProof="0" dirty="0" err="1" smtClean="0"/>
              <a:t>command</a:t>
            </a:r>
            <a:r>
              <a:rPr lang="tr-TR" altLang="en-US" noProof="0" dirty="0" smtClean="0"/>
              <a:t>" </a:t>
            </a:r>
            <a:r>
              <a:rPr lang="tr-TR" altLang="en-US" noProof="0" dirty="0" err="1" smtClean="0"/>
              <a:t>Shelle</a:t>
            </a:r>
            <a:r>
              <a:rPr lang="tr-TR" altLang="en-US" noProof="0" dirty="0" smtClean="0"/>
              <a:t> sahip </a:t>
            </a:r>
            <a:r>
              <a:rPr lang="tr-TR" altLang="en-US" noProof="0" dirty="0" err="1" smtClean="0"/>
              <a:t>GUI'dir</a:t>
            </a:r>
            <a:r>
              <a:rPr lang="tr-TR" altLang="en-US" noProof="0" dirty="0" smtClean="0"/>
              <a:t>.</a:t>
            </a:r>
          </a:p>
          <a:p>
            <a:pPr lvl="1"/>
            <a:r>
              <a:rPr lang="tr-TR" altLang="en-US" noProof="0" dirty="0" smtClean="0"/>
              <a:t>Apple Mac OS X, altında UNIX </a:t>
            </a:r>
            <a:r>
              <a:rPr lang="tr-TR" altLang="en-US" noProof="0" dirty="0" err="1" smtClean="0"/>
              <a:t>kernel</a:t>
            </a:r>
            <a:r>
              <a:rPr lang="tr-TR" altLang="en-US" noProof="0" dirty="0" smtClean="0"/>
              <a:t> ve Shell </a:t>
            </a:r>
            <a:r>
              <a:rPr lang="tr-TR" altLang="en-US" noProof="0" dirty="0" err="1" smtClean="0"/>
              <a:t>leri</a:t>
            </a:r>
            <a:r>
              <a:rPr lang="tr-TR" altLang="en-US" noProof="0" dirty="0" smtClean="0"/>
              <a:t> bulunan "</a:t>
            </a:r>
            <a:r>
              <a:rPr lang="tr-TR" altLang="en-US" noProof="0" dirty="0" err="1" smtClean="0"/>
              <a:t>Aqua</a:t>
            </a:r>
            <a:r>
              <a:rPr lang="tr-TR" altLang="en-US" noProof="0" dirty="0" smtClean="0"/>
              <a:t>" GUI arabirimidir.</a:t>
            </a:r>
          </a:p>
          <a:p>
            <a:pPr lvl="1"/>
            <a:r>
              <a:rPr lang="tr-TR" altLang="en-US" noProof="0" dirty="0" smtClean="0"/>
              <a:t>Unix ve Linux, isteğe bağlı GUI arabirimlerine (CDE, KDE, GNOME) ve </a:t>
            </a:r>
            <a:r>
              <a:rPr lang="tr-TR" altLang="en-US" noProof="0" dirty="0" err="1" smtClean="0"/>
              <a:t>CLI'ye</a:t>
            </a:r>
            <a:r>
              <a:rPr lang="tr-TR" altLang="en-US" noProof="0" dirty="0" smtClean="0"/>
              <a:t> sahiptir.</a:t>
            </a:r>
          </a:p>
          <a:p>
            <a:pPr lvl="1"/>
            <a:endParaRPr lang="tr-TR" altLang="en-US" noProof="0" dirty="0"/>
          </a:p>
        </p:txBody>
      </p:sp>
    </p:spTree>
    <p:extLst>
      <p:ext uri="{BB962C8B-B14F-4D97-AF65-F5344CB8AC3E}">
        <p14:creationId xmlns:p14="http://schemas.microsoft.com/office/powerpoint/2010/main" val="13182066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xmlns="" id="{1E085D8E-E398-4442-A204-AD137376EA7E}"/>
              </a:ext>
            </a:extLst>
          </p:cNvPr>
          <p:cNvSpPr>
            <a:spLocks noGrp="1" noChangeArrowheads="1"/>
          </p:cNvSpPr>
          <p:nvPr>
            <p:ph type="title"/>
          </p:nvPr>
        </p:nvSpPr>
        <p:spPr>
          <a:xfrm>
            <a:off x="822325" y="228600"/>
            <a:ext cx="7715250" cy="576263"/>
          </a:xfrm>
        </p:spPr>
        <p:txBody>
          <a:bodyPr>
            <a:normAutofit fontScale="90000"/>
          </a:bodyPr>
          <a:lstStyle/>
          <a:p>
            <a:pPr eaLnBrk="1" hangingPunct="1"/>
            <a:r>
              <a:rPr lang="tr-TR" altLang="en-US" dirty="0" err="1" smtClean="0"/>
              <a:t>Touchscreen</a:t>
            </a:r>
            <a:r>
              <a:rPr lang="tr-TR" altLang="en-US" dirty="0" smtClean="0"/>
              <a:t> </a:t>
            </a:r>
            <a:r>
              <a:rPr lang="tr-TR" altLang="en-US" dirty="0" err="1" smtClean="0"/>
              <a:t>Interfaces</a:t>
            </a:r>
            <a:endParaRPr lang="tr-TR" altLang="en-US" noProof="0" dirty="0">
              <a:solidFill>
                <a:schemeClr val="bg1">
                  <a:lumMod val="65000"/>
                </a:schemeClr>
              </a:solidFill>
            </a:endParaRPr>
          </a:p>
        </p:txBody>
      </p:sp>
      <p:sp>
        <p:nvSpPr>
          <p:cNvPr id="11267" name="Rectangle 3">
            <a:extLst>
              <a:ext uri="{FF2B5EF4-FFF2-40B4-BE49-F238E27FC236}">
                <a16:creationId xmlns:a16="http://schemas.microsoft.com/office/drawing/2014/main" xmlns="" id="{2E55E5F6-E4A2-477B-85A4-04481952138B}"/>
              </a:ext>
            </a:extLst>
          </p:cNvPr>
          <p:cNvSpPr>
            <a:spLocks noGrp="1" noChangeArrowheads="1"/>
          </p:cNvSpPr>
          <p:nvPr>
            <p:ph idx="1"/>
          </p:nvPr>
        </p:nvSpPr>
        <p:spPr>
          <a:xfrm>
            <a:off x="806450" y="1233488"/>
            <a:ext cx="4121150" cy="4530725"/>
          </a:xfrm>
        </p:spPr>
        <p:txBody>
          <a:bodyPr/>
          <a:lstStyle/>
          <a:p>
            <a:pPr>
              <a:defRPr/>
            </a:pPr>
            <a:r>
              <a:rPr lang="tr-TR" sz="2000" noProof="0" dirty="0" smtClean="0">
                <a:ea typeface="ＭＳ Ｐゴシック" charset="-128"/>
              </a:rPr>
              <a:t>Dokunmatik ekran cihazları yeni </a:t>
            </a:r>
            <a:r>
              <a:rPr lang="tr-TR" sz="2000" noProof="0" dirty="0" err="1" smtClean="0">
                <a:ea typeface="ＭＳ Ｐゴシック" charset="-128"/>
              </a:rPr>
              <a:t>arayüze</a:t>
            </a:r>
            <a:r>
              <a:rPr lang="tr-TR" sz="2000" noProof="0" dirty="0" smtClean="0">
                <a:ea typeface="ＭＳ Ｐゴシック" charset="-128"/>
              </a:rPr>
              <a:t> ihtiyaç duyarlar</a:t>
            </a:r>
          </a:p>
          <a:p>
            <a:pPr lvl="1">
              <a:defRPr/>
            </a:pPr>
            <a:r>
              <a:rPr lang="tr-TR" noProof="0" dirty="0" smtClean="0">
                <a:ea typeface="ＭＳ Ｐゴシック" charset="-128"/>
              </a:rPr>
              <a:t>Mouse mümkün değildir veya pratik değildir.</a:t>
            </a:r>
          </a:p>
          <a:p>
            <a:pPr lvl="1">
              <a:defRPr/>
            </a:pPr>
            <a:r>
              <a:rPr lang="tr-TR" noProof="0" dirty="0" smtClean="0">
                <a:ea typeface="ＭＳ Ｐゴシック" charset="-128"/>
              </a:rPr>
              <a:t>kullanıcılar, dokunmatik ekranda hareketler yaparak etkileşimde bulunurlar - örneğin, parmakla ekrana basmak, ekranda parmağı kaydırmak vb.</a:t>
            </a:r>
          </a:p>
          <a:p>
            <a:pPr lvl="1">
              <a:defRPr/>
            </a:pPr>
            <a:r>
              <a:rPr lang="tr-TR" noProof="0" dirty="0" smtClean="0">
                <a:ea typeface="ＭＳ Ｐゴシック" charset="-128"/>
              </a:rPr>
              <a:t>Metin girmek için sanal klavye vardır. </a:t>
            </a:r>
          </a:p>
          <a:p>
            <a:pPr>
              <a:defRPr/>
            </a:pPr>
            <a:r>
              <a:rPr lang="tr-TR" sz="2000" noProof="0" dirty="0" smtClean="0">
                <a:ea typeface="ＭＳ Ｐゴシック" charset="-128"/>
              </a:rPr>
              <a:t>Sesli komutlar vardır.</a:t>
            </a:r>
          </a:p>
          <a:p>
            <a:pPr marL="0" indent="0">
              <a:buFont typeface="Monotype Sorts" charset="0"/>
              <a:buNone/>
              <a:defRPr/>
            </a:pPr>
            <a:endParaRPr lang="tr-TR" noProof="0" dirty="0" smtClean="0">
              <a:solidFill>
                <a:schemeClr val="bg1">
                  <a:lumMod val="65000"/>
                </a:schemeClr>
              </a:solidFill>
              <a:ea typeface="ＭＳ Ｐゴシック" charset="0"/>
            </a:endParaRPr>
          </a:p>
          <a:p>
            <a:pPr lvl="1">
              <a:buFont typeface="Monotype Sorts" charset="0"/>
              <a:buChar char="l"/>
              <a:defRPr/>
            </a:pPr>
            <a:endParaRPr lang="tr-TR" noProof="0" dirty="0">
              <a:ea typeface="ＭＳ Ｐゴシック" charset="0"/>
            </a:endParaRPr>
          </a:p>
        </p:txBody>
      </p:sp>
      <p:pic>
        <p:nvPicPr>
          <p:cNvPr id="25604" name="Picture 2">
            <a:extLst>
              <a:ext uri="{FF2B5EF4-FFF2-40B4-BE49-F238E27FC236}">
                <a16:creationId xmlns:a16="http://schemas.microsoft.com/office/drawing/2014/main" xmlns="" id="{CCAA7F76-25AE-454A-9EE9-98408A6110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850" y="1152525"/>
            <a:ext cx="276701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16669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xmlns="" id="{551A60BE-6FD2-4F4A-A1E6-2481BBFE0FAD}"/>
              </a:ext>
            </a:extLst>
          </p:cNvPr>
          <p:cNvSpPr>
            <a:spLocks noGrp="1" noChangeArrowheads="1"/>
          </p:cNvSpPr>
          <p:nvPr>
            <p:ph type="title"/>
          </p:nvPr>
        </p:nvSpPr>
        <p:spPr>
          <a:xfrm>
            <a:off x="457200" y="227013"/>
            <a:ext cx="8113713" cy="576262"/>
          </a:xfrm>
        </p:spPr>
        <p:txBody>
          <a:bodyPr>
            <a:normAutofit fontScale="90000"/>
          </a:bodyPr>
          <a:lstStyle/>
          <a:p>
            <a:pPr eaLnBrk="1" hangingPunct="1"/>
            <a:r>
              <a:rPr lang="tr-TR" altLang="en-US" noProof="0" dirty="0" err="1" smtClean="0">
                <a:solidFill>
                  <a:srgbClr val="0070C0"/>
                </a:solidFill>
              </a:rPr>
              <a:t>The</a:t>
            </a:r>
            <a:r>
              <a:rPr lang="tr-TR" altLang="en-US" noProof="0" dirty="0" smtClean="0">
                <a:solidFill>
                  <a:srgbClr val="0070C0"/>
                </a:solidFill>
              </a:rPr>
              <a:t> Mac OS X GUI</a:t>
            </a:r>
            <a:endParaRPr lang="tr-TR" altLang="en-US" noProof="0" dirty="0">
              <a:solidFill>
                <a:srgbClr val="0070C0"/>
              </a:solidFill>
            </a:endParaRPr>
          </a:p>
        </p:txBody>
      </p:sp>
      <p:pic>
        <p:nvPicPr>
          <p:cNvPr id="27651" name="Picture 2">
            <a:extLst>
              <a:ext uri="{FF2B5EF4-FFF2-40B4-BE49-F238E27FC236}">
                <a16:creationId xmlns:a16="http://schemas.microsoft.com/office/drawing/2014/main" xmlns="" id="{B0B2C641-FBF3-4549-BC82-4C37E0EC9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088" y="1279525"/>
            <a:ext cx="8113712" cy="4564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28984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xmlns="" id="{6CD12CFE-09B0-48A4-9AEE-9A58E11BB892}"/>
              </a:ext>
            </a:extLst>
          </p:cNvPr>
          <p:cNvSpPr>
            <a:spLocks noGrp="1" noChangeArrowheads="1"/>
          </p:cNvSpPr>
          <p:nvPr>
            <p:ph type="title"/>
          </p:nvPr>
        </p:nvSpPr>
        <p:spPr>
          <a:xfrm>
            <a:off x="457200" y="220663"/>
            <a:ext cx="8229600" cy="576262"/>
          </a:xfrm>
        </p:spPr>
        <p:txBody>
          <a:bodyPr>
            <a:normAutofit fontScale="90000"/>
          </a:bodyPr>
          <a:lstStyle/>
          <a:p>
            <a:r>
              <a:rPr lang="tr-TR" altLang="en-US" dirty="0" smtClean="0"/>
              <a:t>Arayüz Seçimi</a:t>
            </a:r>
            <a:endParaRPr lang="tr-TR" altLang="en-US" noProof="0" dirty="0"/>
          </a:p>
        </p:txBody>
      </p:sp>
      <p:sp>
        <p:nvSpPr>
          <p:cNvPr id="76803" name="Content Placeholder 2">
            <a:extLst>
              <a:ext uri="{FF2B5EF4-FFF2-40B4-BE49-F238E27FC236}">
                <a16:creationId xmlns:a16="http://schemas.microsoft.com/office/drawing/2014/main" xmlns="" id="{7C77CAAD-91EB-4676-A633-22880A53EEF1}"/>
              </a:ext>
            </a:extLst>
          </p:cNvPr>
          <p:cNvSpPr>
            <a:spLocks noGrp="1" noChangeArrowheads="1"/>
          </p:cNvSpPr>
          <p:nvPr>
            <p:ph idx="1"/>
          </p:nvPr>
        </p:nvSpPr>
        <p:spPr>
          <a:xfrm>
            <a:off x="835025" y="1241425"/>
            <a:ext cx="7522166" cy="4530725"/>
          </a:xfrm>
        </p:spPr>
        <p:txBody>
          <a:bodyPr/>
          <a:lstStyle/>
          <a:p>
            <a:r>
              <a:rPr lang="tr-TR" altLang="en-US" b="1" noProof="1"/>
              <a:t>CLI veya GUI arabirimi </a:t>
            </a:r>
            <a:r>
              <a:rPr lang="tr-TR" altLang="en-US" noProof="1"/>
              <a:t>kullanılıp</a:t>
            </a:r>
            <a:r>
              <a:rPr lang="tr-TR" altLang="en-US" b="1" noProof="1"/>
              <a:t> </a:t>
            </a:r>
            <a:r>
              <a:rPr lang="tr-TR" altLang="en-US" noProof="1"/>
              <a:t>kullanılmayacağı</a:t>
            </a:r>
            <a:r>
              <a:rPr lang="tr-TR" altLang="en-US" b="1" noProof="1"/>
              <a:t> seçimi </a:t>
            </a:r>
            <a:r>
              <a:rPr lang="tr-TR" altLang="en-US" noProof="1"/>
              <a:t>çoğunlukla kişisel tercihlere bağlıdır. System yöneticileri ve bir sistem hakkında derin bilgiye sahip kullanıcılar  genellikle CLI kullanır. </a:t>
            </a:r>
          </a:p>
          <a:p>
            <a:r>
              <a:rPr lang="tr-TR" altLang="en-US" noProof="1" smtClean="0"/>
              <a:t>Ayrıca</a:t>
            </a:r>
            <a:r>
              <a:rPr lang="tr-TR" altLang="en-US" noProof="1"/>
              <a:t>, CLI ler, kısmen kendi programlanabilirliklerine sahip oldukları için, genellikle tekrar eden görevleri kolaylaştırır. </a:t>
            </a:r>
            <a:endParaRPr lang="tr-TR" altLang="en-US" noProof="1" smtClean="0"/>
          </a:p>
          <a:p>
            <a:r>
              <a:rPr lang="tr-TR" altLang="en-US" noProof="1"/>
              <a:t>Örneğin, sık tekrar eden bir görev bir dizi komut satırı adımı gerektiriyorsa, bu adımlar bir dosyaya kaydedilebilir ve bu dosya tıpkı bir program gibi çalıştırılabilir. Bu Shell scriptler, UNIX ve Linux gibi komut satırı odaklı sistemlerde çok yaygındır.</a:t>
            </a:r>
          </a:p>
          <a:p>
            <a:r>
              <a:rPr lang="tr-TR" altLang="en-US" noProof="1" smtClean="0"/>
              <a:t>Buna </a:t>
            </a:r>
            <a:r>
              <a:rPr lang="tr-TR" altLang="en-US" noProof="1"/>
              <a:t>karşılık, çoğu Windows kullanıcısı </a:t>
            </a:r>
            <a:r>
              <a:rPr lang="tr-TR" altLang="en-US" noProof="1" smtClean="0"/>
              <a:t>GUI </a:t>
            </a:r>
            <a:r>
              <a:rPr lang="tr-TR" altLang="en-US" noProof="1"/>
              <a:t>ortamını kullanmaktan memnundur ve neredeyse hiçbir zaman Shell interface kullanmaz.</a:t>
            </a:r>
          </a:p>
          <a:p>
            <a:r>
              <a:rPr lang="tr-TR" altLang="en-US" noProof="1" smtClean="0"/>
              <a:t>macOs </a:t>
            </a:r>
            <a:r>
              <a:rPr lang="tr-TR" altLang="en-US" noProof="1"/>
              <a:t>işletim sistemi Aqua GUI ve CLI sağlar.</a:t>
            </a:r>
          </a:p>
          <a:p>
            <a:endParaRPr lang="tr-TR" altLang="en-US" noProof="0" dirty="0" smtClean="0"/>
          </a:p>
        </p:txBody>
      </p:sp>
    </p:spTree>
    <p:extLst>
      <p:ext uri="{BB962C8B-B14F-4D97-AF65-F5344CB8AC3E}">
        <p14:creationId xmlns:p14="http://schemas.microsoft.com/office/powerpoint/2010/main" val="3877203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xmlns="" id="{4B842699-2411-46DA-9E86-71B3FFE9F00D}"/>
              </a:ext>
            </a:extLst>
          </p:cNvPr>
          <p:cNvSpPr>
            <a:spLocks noGrp="1" noChangeArrowheads="1"/>
          </p:cNvSpPr>
          <p:nvPr>
            <p:ph type="title"/>
          </p:nvPr>
        </p:nvSpPr>
        <p:spPr>
          <a:xfrm>
            <a:off x="457200" y="220663"/>
            <a:ext cx="8061325" cy="576262"/>
          </a:xfrm>
        </p:spPr>
        <p:txBody>
          <a:bodyPr>
            <a:normAutofit fontScale="90000"/>
          </a:bodyPr>
          <a:lstStyle/>
          <a:p>
            <a:pPr eaLnBrk="1" hangingPunct="1"/>
            <a:r>
              <a:rPr lang="tr-TR" altLang="en-US" noProof="0" dirty="0" smtClean="0"/>
              <a:t>Sistem Çağrıları (</a:t>
            </a:r>
            <a:r>
              <a:rPr lang="tr-TR" altLang="en-US" noProof="0" dirty="0" err="1" smtClean="0"/>
              <a:t>System</a:t>
            </a:r>
            <a:r>
              <a:rPr lang="tr-TR" altLang="en-US" noProof="0" dirty="0" smtClean="0"/>
              <a:t> </a:t>
            </a:r>
            <a:r>
              <a:rPr lang="tr-TR" altLang="en-US" noProof="0" dirty="0" err="1" smtClean="0"/>
              <a:t>Calls</a:t>
            </a:r>
            <a:r>
              <a:rPr lang="tr-TR" altLang="en-US" noProof="0" dirty="0" smtClean="0"/>
              <a:t>)</a:t>
            </a:r>
            <a:endParaRPr lang="tr-TR" altLang="en-US" noProof="0" dirty="0"/>
          </a:p>
        </p:txBody>
      </p:sp>
      <p:sp>
        <p:nvSpPr>
          <p:cNvPr id="29699" name="Rectangle 3">
            <a:extLst>
              <a:ext uri="{FF2B5EF4-FFF2-40B4-BE49-F238E27FC236}">
                <a16:creationId xmlns:a16="http://schemas.microsoft.com/office/drawing/2014/main" xmlns="" id="{A2749591-DE3A-4DDD-A1C5-F25581574507}"/>
              </a:ext>
            </a:extLst>
          </p:cNvPr>
          <p:cNvSpPr>
            <a:spLocks noGrp="1" noChangeArrowheads="1"/>
          </p:cNvSpPr>
          <p:nvPr>
            <p:ph idx="1"/>
          </p:nvPr>
        </p:nvSpPr>
        <p:spPr>
          <a:xfrm>
            <a:off x="839788" y="1385887"/>
            <a:ext cx="7678737" cy="3524779"/>
          </a:xfrm>
        </p:spPr>
        <p:txBody>
          <a:bodyPr>
            <a:normAutofit/>
          </a:bodyPr>
          <a:lstStyle/>
          <a:p>
            <a:pPr>
              <a:lnSpc>
                <a:spcPct val="90000"/>
              </a:lnSpc>
            </a:pPr>
            <a:r>
              <a:rPr lang="tr-TR" altLang="en-US" noProof="0" dirty="0" smtClean="0"/>
              <a:t>Sistem çağrıları, işletim sistemi tarafından sağlanan </a:t>
            </a:r>
            <a:r>
              <a:rPr lang="tr-TR" altLang="en-US" b="1" noProof="0" dirty="0" smtClean="0"/>
              <a:t>sistem servislerine bir </a:t>
            </a:r>
            <a:r>
              <a:rPr lang="tr-TR" altLang="en-US" b="1" noProof="0" dirty="0" err="1" smtClean="0"/>
              <a:t>arayüz</a:t>
            </a:r>
            <a:r>
              <a:rPr lang="tr-TR" altLang="en-US" noProof="0" dirty="0" smtClean="0"/>
              <a:t> sağlar.</a:t>
            </a:r>
            <a:endParaRPr lang="tr-TR" altLang="en-US" sz="800" noProof="0" dirty="0" smtClean="0"/>
          </a:p>
          <a:p>
            <a:pPr>
              <a:lnSpc>
                <a:spcPct val="90000"/>
              </a:lnSpc>
            </a:pPr>
            <a:r>
              <a:rPr lang="tr-TR" altLang="en-US" noProof="0" dirty="0" smtClean="0"/>
              <a:t>Genellikle yüksek seviye bir dilde yazılırlar. (C </a:t>
            </a:r>
            <a:r>
              <a:rPr lang="tr-TR" altLang="en-US" noProof="0" dirty="0" err="1" smtClean="0"/>
              <a:t>or</a:t>
            </a:r>
            <a:r>
              <a:rPr lang="tr-TR" altLang="en-US" noProof="0" dirty="0" smtClean="0"/>
              <a:t> C++)</a:t>
            </a:r>
            <a:endParaRPr lang="tr-TR" altLang="en-US" sz="800" noProof="0" dirty="0" smtClean="0"/>
          </a:p>
          <a:p>
            <a:pPr>
              <a:lnSpc>
                <a:spcPct val="90000"/>
              </a:lnSpc>
            </a:pPr>
            <a:endParaRPr lang="tr-TR" altLang="en-US" noProof="0" dirty="0"/>
          </a:p>
        </p:txBody>
      </p:sp>
    </p:spTree>
    <p:extLst>
      <p:ext uri="{BB962C8B-B14F-4D97-AF65-F5344CB8AC3E}">
        <p14:creationId xmlns:p14="http://schemas.microsoft.com/office/powerpoint/2010/main" val="330549220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xmlns="" id="{0C14F633-D8B3-443E-B572-5804D4ED778B}"/>
              </a:ext>
            </a:extLst>
          </p:cNvPr>
          <p:cNvSpPr>
            <a:spLocks noGrp="1" noChangeArrowheads="1"/>
          </p:cNvSpPr>
          <p:nvPr>
            <p:ph type="title"/>
          </p:nvPr>
        </p:nvSpPr>
        <p:spPr>
          <a:xfrm>
            <a:off x="457200" y="214313"/>
            <a:ext cx="8077200" cy="576262"/>
          </a:xfrm>
        </p:spPr>
        <p:txBody>
          <a:bodyPr>
            <a:normAutofit fontScale="90000"/>
          </a:bodyPr>
          <a:lstStyle/>
          <a:p>
            <a:r>
              <a:rPr lang="tr-TR" altLang="en-US" noProof="0" dirty="0" smtClean="0"/>
              <a:t>Sistem Çağrı Örneği</a:t>
            </a:r>
            <a:endParaRPr lang="tr-TR" altLang="en-US" noProof="0" dirty="0"/>
          </a:p>
        </p:txBody>
      </p:sp>
      <p:sp>
        <p:nvSpPr>
          <p:cNvPr id="31747" name="Rectangle 5">
            <a:extLst>
              <a:ext uri="{FF2B5EF4-FFF2-40B4-BE49-F238E27FC236}">
                <a16:creationId xmlns:a16="http://schemas.microsoft.com/office/drawing/2014/main" xmlns="" id="{538ABAD4-459A-43EE-99FF-36E56E65895E}"/>
              </a:ext>
            </a:extLst>
          </p:cNvPr>
          <p:cNvSpPr>
            <a:spLocks noGrp="1" noChangeArrowheads="1"/>
          </p:cNvSpPr>
          <p:nvPr>
            <p:ph idx="1"/>
          </p:nvPr>
        </p:nvSpPr>
        <p:spPr>
          <a:xfrm>
            <a:off x="830263" y="1233488"/>
            <a:ext cx="7704137" cy="4530725"/>
          </a:xfrm>
        </p:spPr>
        <p:txBody>
          <a:bodyPr/>
          <a:lstStyle/>
          <a:p>
            <a:r>
              <a:rPr lang="tr-TR" altLang="en-US" noProof="0" dirty="0" smtClean="0"/>
              <a:t>Bir dosyanın içeriğini başka bir dosyaya kopyalamak için sistem çağrıları dizisi</a:t>
            </a:r>
            <a:endParaRPr lang="tr-TR" altLang="en-US" noProof="0" dirty="0"/>
          </a:p>
        </p:txBody>
      </p:sp>
      <p:pic>
        <p:nvPicPr>
          <p:cNvPr id="31748" name="Picture 5">
            <a:extLst>
              <a:ext uri="{FF2B5EF4-FFF2-40B4-BE49-F238E27FC236}">
                <a16:creationId xmlns:a16="http://schemas.microsoft.com/office/drawing/2014/main" xmlns="" id="{AAE1048A-764C-48F0-A738-BA0A29DCBE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8913" y="1965325"/>
            <a:ext cx="5937250" cy="401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9" name="Line 6">
            <a:extLst>
              <a:ext uri="{FF2B5EF4-FFF2-40B4-BE49-F238E27FC236}">
                <a16:creationId xmlns:a16="http://schemas.microsoft.com/office/drawing/2014/main" xmlns="" id="{829D7286-9D2A-4CC2-99A2-293356FA0EDF}"/>
              </a:ext>
            </a:extLst>
          </p:cNvPr>
          <p:cNvSpPr>
            <a:spLocks noChangeShapeType="1"/>
          </p:cNvSpPr>
          <p:nvPr/>
        </p:nvSpPr>
        <p:spPr bwMode="auto">
          <a:xfrm>
            <a:off x="7358063" y="2022475"/>
            <a:ext cx="0" cy="4206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
        <p:nvSpPr>
          <p:cNvPr id="31750" name="Line 7">
            <a:extLst>
              <a:ext uri="{FF2B5EF4-FFF2-40B4-BE49-F238E27FC236}">
                <a16:creationId xmlns:a16="http://schemas.microsoft.com/office/drawing/2014/main" xmlns="" id="{C5566A3B-AF3E-428A-96FC-E638B347721C}"/>
              </a:ext>
            </a:extLst>
          </p:cNvPr>
          <p:cNvSpPr>
            <a:spLocks noChangeShapeType="1"/>
          </p:cNvSpPr>
          <p:nvPr/>
        </p:nvSpPr>
        <p:spPr bwMode="auto">
          <a:xfrm>
            <a:off x="1503363" y="2012950"/>
            <a:ext cx="0" cy="43021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en-US"/>
          </a:p>
        </p:txBody>
      </p:sp>
    </p:spTree>
    <p:extLst>
      <p:ext uri="{BB962C8B-B14F-4D97-AF65-F5344CB8AC3E}">
        <p14:creationId xmlns:p14="http://schemas.microsoft.com/office/powerpoint/2010/main" val="5511471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xmlns="" id="{4B842699-2411-46DA-9E86-71B3FFE9F00D}"/>
              </a:ext>
            </a:extLst>
          </p:cNvPr>
          <p:cNvSpPr>
            <a:spLocks noGrp="1" noChangeArrowheads="1"/>
          </p:cNvSpPr>
          <p:nvPr>
            <p:ph type="title"/>
          </p:nvPr>
        </p:nvSpPr>
        <p:spPr>
          <a:xfrm>
            <a:off x="457200" y="220663"/>
            <a:ext cx="8061325" cy="576262"/>
          </a:xfrm>
        </p:spPr>
        <p:txBody>
          <a:bodyPr>
            <a:normAutofit fontScale="90000"/>
          </a:bodyPr>
          <a:lstStyle/>
          <a:p>
            <a:pPr eaLnBrk="1" hangingPunct="1"/>
            <a:r>
              <a:rPr lang="tr-TR" altLang="en-US" noProof="0" dirty="0" smtClean="0"/>
              <a:t>Sistem Çağrıları (</a:t>
            </a:r>
            <a:r>
              <a:rPr lang="tr-TR" altLang="en-US" noProof="0" dirty="0" err="1" smtClean="0"/>
              <a:t>System</a:t>
            </a:r>
            <a:r>
              <a:rPr lang="tr-TR" altLang="en-US" noProof="0" dirty="0" smtClean="0"/>
              <a:t> </a:t>
            </a:r>
            <a:r>
              <a:rPr lang="tr-TR" altLang="en-US" noProof="0" dirty="0" err="1" smtClean="0"/>
              <a:t>Calls</a:t>
            </a:r>
            <a:r>
              <a:rPr lang="tr-TR" altLang="en-US" noProof="0" dirty="0" smtClean="0"/>
              <a:t>)</a:t>
            </a:r>
            <a:endParaRPr lang="tr-TR" altLang="en-US" noProof="0" dirty="0"/>
          </a:p>
        </p:txBody>
      </p:sp>
      <p:sp>
        <p:nvSpPr>
          <p:cNvPr id="29699" name="Rectangle 3">
            <a:extLst>
              <a:ext uri="{FF2B5EF4-FFF2-40B4-BE49-F238E27FC236}">
                <a16:creationId xmlns:a16="http://schemas.microsoft.com/office/drawing/2014/main" xmlns="" id="{A2749591-DE3A-4DDD-A1C5-F25581574507}"/>
              </a:ext>
            </a:extLst>
          </p:cNvPr>
          <p:cNvSpPr>
            <a:spLocks noGrp="1" noChangeArrowheads="1"/>
          </p:cNvSpPr>
          <p:nvPr>
            <p:ph idx="1"/>
          </p:nvPr>
        </p:nvSpPr>
        <p:spPr>
          <a:xfrm>
            <a:off x="839788" y="1385887"/>
            <a:ext cx="7678737" cy="4398225"/>
          </a:xfrm>
        </p:spPr>
        <p:txBody>
          <a:bodyPr>
            <a:normAutofit fontScale="92500" lnSpcReduction="10000"/>
          </a:bodyPr>
          <a:lstStyle/>
          <a:p>
            <a:pPr>
              <a:lnSpc>
                <a:spcPct val="90000"/>
              </a:lnSpc>
            </a:pPr>
            <a:r>
              <a:rPr lang="tr-TR" altLang="en-US" dirty="0" smtClean="0"/>
              <a:t>Dosya kopyalama örneğinde görüldüğü gibi</a:t>
            </a:r>
            <a:r>
              <a:rPr lang="tr-TR" altLang="en-US" dirty="0"/>
              <a:t>, basit programlar bile işletim sistemini yoğun şekilde kullanabilir. Genellikle sistemler saniyede binlerce sistem çağrısı yürütür. Ancak çoğu programcı asla bu düzeyde </a:t>
            </a:r>
            <a:r>
              <a:rPr lang="tr-TR" altLang="en-US" dirty="0" smtClean="0"/>
              <a:t>ayrıntıyı </a:t>
            </a:r>
            <a:r>
              <a:rPr lang="tr-TR" altLang="en-US" dirty="0"/>
              <a:t>görmez.</a:t>
            </a:r>
          </a:p>
          <a:p>
            <a:pPr>
              <a:lnSpc>
                <a:spcPct val="90000"/>
              </a:lnSpc>
            </a:pPr>
            <a:r>
              <a:rPr lang="tr-TR" altLang="en-US" noProof="0" dirty="0" smtClean="0"/>
              <a:t>Uygulama geliştiriciler çoğunlukla doğrudan sistem çağrılarını kullanmak yerine yüksek seviye </a:t>
            </a:r>
            <a:r>
              <a:rPr lang="tr-TR" altLang="en-US" b="1" noProof="0" dirty="0" smtClean="0">
                <a:solidFill>
                  <a:srgbClr val="006699"/>
                </a:solidFill>
              </a:rPr>
              <a:t>Application</a:t>
            </a:r>
            <a:r>
              <a:rPr lang="tr-TR" altLang="en-US" b="1" noProof="0" dirty="0" smtClean="0">
                <a:solidFill>
                  <a:srgbClr val="3366FF"/>
                </a:solidFill>
              </a:rPr>
              <a:t> </a:t>
            </a:r>
            <a:r>
              <a:rPr lang="tr-TR" altLang="en-US" b="1" noProof="0" dirty="0" smtClean="0">
                <a:solidFill>
                  <a:srgbClr val="006699"/>
                </a:solidFill>
              </a:rPr>
              <a:t>Programming</a:t>
            </a:r>
            <a:r>
              <a:rPr lang="tr-TR" altLang="en-US" b="1" noProof="0" dirty="0" smtClean="0">
                <a:solidFill>
                  <a:srgbClr val="3366FF"/>
                </a:solidFill>
              </a:rPr>
              <a:t> </a:t>
            </a:r>
            <a:r>
              <a:rPr lang="tr-TR" altLang="en-US" b="1" noProof="0" dirty="0" err="1" smtClean="0">
                <a:solidFill>
                  <a:srgbClr val="006699"/>
                </a:solidFill>
              </a:rPr>
              <a:t>Interface</a:t>
            </a:r>
            <a:r>
              <a:rPr lang="tr-TR" altLang="en-US" b="1" noProof="0" dirty="0" smtClean="0">
                <a:solidFill>
                  <a:srgbClr val="3366FF"/>
                </a:solidFill>
              </a:rPr>
              <a:t> </a:t>
            </a:r>
            <a:r>
              <a:rPr lang="tr-TR" altLang="en-US" noProof="0" dirty="0" smtClean="0">
                <a:solidFill>
                  <a:srgbClr val="000000"/>
                </a:solidFill>
              </a:rPr>
              <a:t>(</a:t>
            </a:r>
            <a:r>
              <a:rPr lang="tr-TR" altLang="en-US" b="1" noProof="0" dirty="0" smtClean="0">
                <a:solidFill>
                  <a:srgbClr val="006699"/>
                </a:solidFill>
              </a:rPr>
              <a:t>API</a:t>
            </a:r>
            <a:r>
              <a:rPr lang="tr-TR" altLang="en-US" noProof="0" dirty="0" smtClean="0">
                <a:solidFill>
                  <a:srgbClr val="000000"/>
                </a:solidFill>
              </a:rPr>
              <a:t>) </a:t>
            </a:r>
            <a:r>
              <a:rPr lang="tr-TR" altLang="en-US" noProof="0" dirty="0" err="1" smtClean="0"/>
              <a:t>ler</a:t>
            </a:r>
            <a:r>
              <a:rPr lang="tr-TR" altLang="en-US" noProof="0" dirty="0" smtClean="0"/>
              <a:t> kullanırlar. </a:t>
            </a:r>
            <a:r>
              <a:rPr lang="tr-TR" altLang="en-US" dirty="0"/>
              <a:t>Örneğin, </a:t>
            </a:r>
            <a:r>
              <a:rPr lang="tr-TR" altLang="en-US" dirty="0" err="1"/>
              <a:t>CreateProcess</a:t>
            </a:r>
            <a:r>
              <a:rPr lang="tr-TR" altLang="en-US" dirty="0"/>
              <a:t> () Windows </a:t>
            </a:r>
            <a:r>
              <a:rPr lang="tr-TR" altLang="en-US" dirty="0" smtClean="0"/>
              <a:t>fonksiyonu aslında </a:t>
            </a:r>
            <a:r>
              <a:rPr lang="tr-TR" altLang="en-US" dirty="0"/>
              <a:t>Windows </a:t>
            </a:r>
            <a:r>
              <a:rPr lang="tr-TR" altLang="en-US" dirty="0" err="1" smtClean="0"/>
              <a:t>kernelinde</a:t>
            </a:r>
            <a:r>
              <a:rPr lang="tr-TR" altLang="en-US" dirty="0" smtClean="0"/>
              <a:t> </a:t>
            </a:r>
            <a:r>
              <a:rPr lang="tr-TR" altLang="en-US" dirty="0" err="1"/>
              <a:t>NTCreateProcess</a:t>
            </a:r>
            <a:r>
              <a:rPr lang="tr-TR" altLang="en-US" dirty="0"/>
              <a:t> () sistem çağrısını çağırır.</a:t>
            </a:r>
            <a:endParaRPr lang="tr-TR" altLang="en-US" noProof="0" dirty="0" smtClean="0"/>
          </a:p>
          <a:p>
            <a:pPr>
              <a:lnSpc>
                <a:spcPct val="90000"/>
              </a:lnSpc>
            </a:pPr>
            <a:r>
              <a:rPr lang="tr-TR" altLang="en-US" dirty="0"/>
              <a:t>Uygulama programcılarının kullanabileceği en yaygın </a:t>
            </a:r>
            <a:r>
              <a:rPr lang="tr-TR" altLang="en-US" dirty="0" smtClean="0"/>
              <a:t>üç API: </a:t>
            </a:r>
            <a:endParaRPr lang="tr-TR" altLang="en-US" noProof="0" dirty="0" smtClean="0"/>
          </a:p>
          <a:p>
            <a:pPr lvl="1">
              <a:lnSpc>
                <a:spcPct val="90000"/>
              </a:lnSpc>
            </a:pPr>
            <a:r>
              <a:rPr lang="tr-TR" altLang="en-US" dirty="0"/>
              <a:t>Win32 API </a:t>
            </a:r>
            <a:r>
              <a:rPr lang="tr-TR" altLang="en-US" dirty="0" smtClean="0"/>
              <a:t>- Windows sistemler için, </a:t>
            </a:r>
          </a:p>
          <a:p>
            <a:pPr lvl="1">
              <a:lnSpc>
                <a:spcPct val="90000"/>
              </a:lnSpc>
            </a:pPr>
            <a:r>
              <a:rPr lang="tr-TR" altLang="en-US" dirty="0"/>
              <a:t>POSIX API </a:t>
            </a:r>
            <a:r>
              <a:rPr lang="tr-TR" altLang="en-US" dirty="0" smtClean="0"/>
              <a:t>- POSIX-tabanlı </a:t>
            </a:r>
            <a:r>
              <a:rPr lang="tr-TR" altLang="en-US" dirty="0"/>
              <a:t>sistemler için </a:t>
            </a:r>
            <a:r>
              <a:rPr lang="tr-TR" altLang="en-US" dirty="0" smtClean="0"/>
              <a:t>(</a:t>
            </a:r>
            <a:r>
              <a:rPr lang="tr-TR" altLang="en-US" dirty="0"/>
              <a:t>neredeyse tüm UNIX, Linux ve Mac OS X sürümleri dahil</a:t>
            </a:r>
            <a:r>
              <a:rPr lang="tr-TR" altLang="en-US" dirty="0" smtClean="0"/>
              <a:t>)</a:t>
            </a:r>
          </a:p>
          <a:p>
            <a:pPr lvl="1">
              <a:lnSpc>
                <a:spcPct val="90000"/>
              </a:lnSpc>
            </a:pPr>
            <a:r>
              <a:rPr lang="tr-TR" altLang="en-US" noProof="0" dirty="0" smtClean="0"/>
              <a:t>Java API - Java </a:t>
            </a:r>
            <a:r>
              <a:rPr lang="tr-TR" altLang="en-US" noProof="0" dirty="0" err="1" smtClean="0"/>
              <a:t>virtual</a:t>
            </a:r>
            <a:r>
              <a:rPr lang="tr-TR" altLang="en-US" noProof="0" dirty="0" smtClean="0"/>
              <a:t> </a:t>
            </a:r>
            <a:r>
              <a:rPr lang="tr-TR" altLang="en-US" noProof="0" dirty="0" err="1" smtClean="0"/>
              <a:t>machine</a:t>
            </a:r>
            <a:r>
              <a:rPr lang="tr-TR" altLang="en-US" noProof="0" dirty="0" smtClean="0"/>
              <a:t> (JVM) için</a:t>
            </a:r>
          </a:p>
          <a:p>
            <a:pPr>
              <a:lnSpc>
                <a:spcPct val="90000"/>
              </a:lnSpc>
            </a:pPr>
            <a:r>
              <a:rPr lang="tr-TR" altLang="en-US" dirty="0"/>
              <a:t>Bir uygulama programcısı neden gerçek sistem </a:t>
            </a:r>
            <a:r>
              <a:rPr lang="tr-TR" altLang="en-US" dirty="0" smtClean="0"/>
              <a:t>çağrıları yerine bir </a:t>
            </a:r>
            <a:r>
              <a:rPr lang="tr-TR" altLang="en-US" dirty="0" err="1"/>
              <a:t>API'ye</a:t>
            </a:r>
            <a:r>
              <a:rPr lang="tr-TR" altLang="en-US" dirty="0"/>
              <a:t> göre programlamayı tercih etsin? </a:t>
            </a:r>
            <a:endParaRPr lang="tr-TR" altLang="en-US" dirty="0" smtClean="0"/>
          </a:p>
          <a:p>
            <a:pPr lvl="1">
              <a:lnSpc>
                <a:spcPct val="90000"/>
              </a:lnSpc>
            </a:pPr>
            <a:r>
              <a:rPr lang="tr-TR" altLang="en-US" dirty="0" smtClean="0"/>
              <a:t>Program </a:t>
            </a:r>
            <a:r>
              <a:rPr lang="tr-TR" altLang="en-US" dirty="0"/>
              <a:t>taşınabilirliği </a:t>
            </a:r>
            <a:r>
              <a:rPr lang="tr-TR" altLang="en-US" dirty="0" smtClean="0"/>
              <a:t>*</a:t>
            </a:r>
          </a:p>
          <a:p>
            <a:pPr lvl="1">
              <a:lnSpc>
                <a:spcPct val="90000"/>
              </a:lnSpc>
            </a:pPr>
            <a:r>
              <a:rPr lang="tr-TR" altLang="en-US" dirty="0" smtClean="0"/>
              <a:t>Kullanım kolaylığı</a:t>
            </a:r>
            <a:endParaRPr lang="tr-TR" altLang="en-US" dirty="0"/>
          </a:p>
          <a:p>
            <a:pPr>
              <a:lnSpc>
                <a:spcPct val="90000"/>
              </a:lnSpc>
            </a:pPr>
            <a:endParaRPr lang="tr-TR" altLang="en-US" noProof="0" dirty="0"/>
          </a:p>
        </p:txBody>
      </p:sp>
    </p:spTree>
    <p:extLst>
      <p:ext uri="{BB962C8B-B14F-4D97-AF65-F5344CB8AC3E}">
        <p14:creationId xmlns:p14="http://schemas.microsoft.com/office/powerpoint/2010/main" val="213484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xmlns="" id="{C84E76C4-FCC0-48D3-9013-1569EF2B2703}"/>
              </a:ext>
            </a:extLst>
          </p:cNvPr>
          <p:cNvSpPr>
            <a:spLocks noGrp="1" noChangeArrowheads="1"/>
          </p:cNvSpPr>
          <p:nvPr>
            <p:ph type="title"/>
          </p:nvPr>
        </p:nvSpPr>
        <p:spPr>
          <a:xfrm>
            <a:off x="457200" y="220663"/>
            <a:ext cx="8042275" cy="576262"/>
          </a:xfrm>
        </p:spPr>
        <p:txBody>
          <a:bodyPr>
            <a:normAutofit fontScale="90000"/>
          </a:bodyPr>
          <a:lstStyle/>
          <a:p>
            <a:pPr eaLnBrk="1" hangingPunct="1"/>
            <a:r>
              <a:rPr lang="tr-TR" altLang="en-US" noProof="0" dirty="0" smtClean="0"/>
              <a:t>Standart bir API Örneği</a:t>
            </a:r>
            <a:endParaRPr lang="tr-TR" altLang="en-US" noProof="0" dirty="0"/>
          </a:p>
        </p:txBody>
      </p:sp>
      <p:pic>
        <p:nvPicPr>
          <p:cNvPr id="33795" name="Picture 2">
            <a:extLst>
              <a:ext uri="{FF2B5EF4-FFF2-40B4-BE49-F238E27FC236}">
                <a16:creationId xmlns:a16="http://schemas.microsoft.com/office/drawing/2014/main" xmlns="" id="{03F4BF88-895B-4F86-8811-FEB2E93B9C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9913" y="984250"/>
            <a:ext cx="52768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5088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xmlns="" id="{86BA1119-0E5B-4C51-B6FA-28152283ADA3}"/>
              </a:ext>
            </a:extLst>
          </p:cNvPr>
          <p:cNvSpPr>
            <a:spLocks noGrp="1" noChangeArrowheads="1"/>
          </p:cNvSpPr>
          <p:nvPr>
            <p:ph type="title"/>
          </p:nvPr>
        </p:nvSpPr>
        <p:spPr>
          <a:xfrm>
            <a:off x="1094707" y="130231"/>
            <a:ext cx="8066088" cy="576262"/>
          </a:xfrm>
        </p:spPr>
        <p:txBody>
          <a:bodyPr/>
          <a:lstStyle/>
          <a:p>
            <a:pPr eaLnBrk="1" hangingPunct="1"/>
            <a:r>
              <a:rPr lang="tr-TR" altLang="en-US" sz="3000" noProof="0" dirty="0" smtClean="0"/>
              <a:t>Konular</a:t>
            </a:r>
            <a:endParaRPr lang="tr-TR" altLang="en-US" sz="3000" noProof="0" dirty="0"/>
          </a:p>
        </p:txBody>
      </p:sp>
      <p:sp>
        <p:nvSpPr>
          <p:cNvPr id="7171" name="Rectangle 3">
            <a:extLst>
              <a:ext uri="{FF2B5EF4-FFF2-40B4-BE49-F238E27FC236}">
                <a16:creationId xmlns:a16="http://schemas.microsoft.com/office/drawing/2014/main" xmlns="" id="{B1102DF7-4A96-4DB4-93EE-EFEEB0DC39AF}"/>
              </a:ext>
            </a:extLst>
          </p:cNvPr>
          <p:cNvSpPr>
            <a:spLocks noGrp="1" noChangeArrowheads="1"/>
          </p:cNvSpPr>
          <p:nvPr>
            <p:ph idx="1"/>
          </p:nvPr>
        </p:nvSpPr>
        <p:spPr>
          <a:xfrm>
            <a:off x="854075" y="1141468"/>
            <a:ext cx="7618413" cy="4530725"/>
          </a:xfrm>
        </p:spPr>
        <p:txBody>
          <a:bodyPr>
            <a:normAutofit/>
          </a:bodyPr>
          <a:lstStyle/>
          <a:p>
            <a:r>
              <a:rPr lang="tr-TR" altLang="en-US" noProof="0" dirty="0" smtClean="0"/>
              <a:t>Operating </a:t>
            </a:r>
            <a:r>
              <a:rPr lang="tr-TR" altLang="en-US" noProof="0" dirty="0" err="1" smtClean="0"/>
              <a:t>System</a:t>
            </a:r>
            <a:r>
              <a:rPr lang="tr-TR" altLang="en-US" noProof="0" dirty="0" smtClean="0"/>
              <a:t> Services</a:t>
            </a:r>
          </a:p>
          <a:p>
            <a:r>
              <a:rPr lang="tr-TR" altLang="en-US" noProof="0" dirty="0" smtClean="0"/>
              <a:t>User </a:t>
            </a:r>
            <a:r>
              <a:rPr lang="tr-TR" altLang="en-US" noProof="0" dirty="0" err="1" smtClean="0"/>
              <a:t>and</a:t>
            </a:r>
            <a:r>
              <a:rPr lang="tr-TR" altLang="en-US" noProof="0" dirty="0" smtClean="0"/>
              <a:t> Operating </a:t>
            </a:r>
            <a:r>
              <a:rPr lang="tr-TR" altLang="en-US" noProof="0" dirty="0" err="1" smtClean="0"/>
              <a:t>System-Interface</a:t>
            </a:r>
            <a:endParaRPr lang="tr-TR" altLang="en-US" noProof="0" dirty="0" smtClean="0"/>
          </a:p>
          <a:p>
            <a:r>
              <a:rPr lang="tr-TR" altLang="en-US" noProof="0" dirty="0" err="1" smtClean="0"/>
              <a:t>System</a:t>
            </a:r>
            <a:r>
              <a:rPr lang="tr-TR" altLang="en-US" noProof="0" dirty="0" smtClean="0"/>
              <a:t> </a:t>
            </a:r>
            <a:r>
              <a:rPr lang="tr-TR" altLang="en-US" noProof="0" dirty="0" err="1" smtClean="0"/>
              <a:t>Calls</a:t>
            </a:r>
            <a:endParaRPr lang="tr-TR" altLang="en-US" noProof="0" dirty="0" smtClean="0"/>
          </a:p>
          <a:p>
            <a:r>
              <a:rPr lang="tr-TR" altLang="en-US" noProof="0" dirty="0" err="1" smtClean="0"/>
              <a:t>System</a:t>
            </a:r>
            <a:r>
              <a:rPr lang="tr-TR" altLang="en-US" noProof="0" dirty="0" smtClean="0"/>
              <a:t> Services</a:t>
            </a:r>
          </a:p>
          <a:p>
            <a:r>
              <a:rPr lang="tr-TR" altLang="en-US" noProof="0" dirty="0" err="1" smtClean="0"/>
              <a:t>Linkers</a:t>
            </a:r>
            <a:r>
              <a:rPr lang="tr-TR" altLang="en-US" noProof="0" dirty="0" smtClean="0"/>
              <a:t> </a:t>
            </a:r>
            <a:r>
              <a:rPr lang="tr-TR" altLang="en-US" noProof="0" dirty="0" err="1" smtClean="0"/>
              <a:t>and</a:t>
            </a:r>
            <a:r>
              <a:rPr lang="tr-TR" altLang="en-US" noProof="0" dirty="0" smtClean="0"/>
              <a:t> </a:t>
            </a:r>
            <a:r>
              <a:rPr lang="tr-TR" altLang="en-US" noProof="0" dirty="0" err="1" smtClean="0"/>
              <a:t>Loaders</a:t>
            </a:r>
            <a:endParaRPr lang="tr-TR" altLang="en-US" noProof="0" dirty="0" smtClean="0"/>
          </a:p>
          <a:p>
            <a:r>
              <a:rPr lang="tr-TR" altLang="en-US" noProof="0" dirty="0" smtClean="0"/>
              <a:t>Why Applications </a:t>
            </a:r>
            <a:r>
              <a:rPr lang="tr-TR" altLang="en-US" noProof="0" dirty="0" err="1" smtClean="0"/>
              <a:t>are</a:t>
            </a:r>
            <a:r>
              <a:rPr lang="tr-TR" altLang="en-US" noProof="0" dirty="0" smtClean="0"/>
              <a:t> Operating </a:t>
            </a:r>
            <a:r>
              <a:rPr lang="tr-TR" altLang="en-US" noProof="0" dirty="0" err="1" smtClean="0"/>
              <a:t>System</a:t>
            </a:r>
            <a:r>
              <a:rPr lang="tr-TR" altLang="en-US" noProof="0" dirty="0" smtClean="0"/>
              <a:t> </a:t>
            </a:r>
            <a:r>
              <a:rPr lang="tr-TR" altLang="en-US" noProof="0" dirty="0" err="1" smtClean="0"/>
              <a:t>Specific</a:t>
            </a:r>
            <a:endParaRPr lang="tr-TR" altLang="en-US" noProof="0" dirty="0" smtClean="0"/>
          </a:p>
          <a:p>
            <a:r>
              <a:rPr lang="tr-TR" altLang="en-US" noProof="0" dirty="0" smtClean="0"/>
              <a:t>Design </a:t>
            </a:r>
            <a:r>
              <a:rPr lang="tr-TR" altLang="en-US" noProof="0" dirty="0" err="1" smtClean="0"/>
              <a:t>and</a:t>
            </a:r>
            <a:r>
              <a:rPr lang="tr-TR" altLang="en-US" noProof="0" dirty="0" smtClean="0"/>
              <a:t> </a:t>
            </a:r>
            <a:r>
              <a:rPr lang="tr-TR" altLang="en-US" noProof="0" dirty="0" err="1" smtClean="0"/>
              <a:t>Implementation</a:t>
            </a:r>
            <a:endParaRPr lang="tr-TR" altLang="en-US" noProof="0" dirty="0" smtClean="0"/>
          </a:p>
          <a:p>
            <a:r>
              <a:rPr lang="tr-TR" altLang="en-US" noProof="0" dirty="0" smtClean="0"/>
              <a:t>Operating </a:t>
            </a:r>
            <a:r>
              <a:rPr lang="tr-TR" altLang="en-US" noProof="0" dirty="0" err="1" smtClean="0"/>
              <a:t>System</a:t>
            </a:r>
            <a:r>
              <a:rPr lang="tr-TR" altLang="en-US" noProof="0" dirty="0" smtClean="0"/>
              <a:t> </a:t>
            </a:r>
            <a:r>
              <a:rPr lang="tr-TR" altLang="en-US" noProof="0" dirty="0" err="1" smtClean="0"/>
              <a:t>Structure</a:t>
            </a:r>
            <a:endParaRPr lang="tr-TR" altLang="en-US" noProof="0" dirty="0" smtClean="0"/>
          </a:p>
          <a:p>
            <a:r>
              <a:rPr lang="tr-TR" altLang="en-US" noProof="0" dirty="0" err="1" smtClean="0"/>
              <a:t>Building</a:t>
            </a:r>
            <a:r>
              <a:rPr lang="tr-TR" altLang="en-US" noProof="0" dirty="0" smtClean="0"/>
              <a:t> </a:t>
            </a:r>
            <a:r>
              <a:rPr lang="tr-TR" altLang="en-US" noProof="0" dirty="0" err="1" smtClean="0"/>
              <a:t>and</a:t>
            </a:r>
            <a:r>
              <a:rPr lang="tr-TR" altLang="en-US" noProof="0" dirty="0" smtClean="0"/>
              <a:t> </a:t>
            </a:r>
            <a:r>
              <a:rPr lang="tr-TR" altLang="en-US" noProof="0" dirty="0" err="1" smtClean="0"/>
              <a:t>Booting</a:t>
            </a:r>
            <a:r>
              <a:rPr lang="tr-TR" altLang="en-US" noProof="0" dirty="0" smtClean="0"/>
              <a:t> an Operating </a:t>
            </a:r>
            <a:r>
              <a:rPr lang="tr-TR" altLang="en-US" noProof="0" dirty="0" err="1" smtClean="0"/>
              <a:t>System</a:t>
            </a:r>
            <a:endParaRPr lang="tr-TR" altLang="en-US" noProof="0" dirty="0" smtClean="0"/>
          </a:p>
          <a:p>
            <a:r>
              <a:rPr lang="tr-TR" altLang="en-US" noProof="0" dirty="0" smtClean="0"/>
              <a:t>Operating </a:t>
            </a:r>
            <a:r>
              <a:rPr lang="tr-TR" altLang="en-US" noProof="0" dirty="0" err="1" smtClean="0"/>
              <a:t>System</a:t>
            </a:r>
            <a:r>
              <a:rPr lang="tr-TR" altLang="en-US" noProof="0" dirty="0" smtClean="0"/>
              <a:t> Debugging</a:t>
            </a:r>
          </a:p>
          <a:p>
            <a:endParaRPr lang="tr-TR" altLang="en-US" noProof="0" dirty="0" smtClean="0"/>
          </a:p>
          <a:p>
            <a:endParaRPr lang="tr-TR" altLang="en-US" noProof="0" dirty="0" smtClean="0"/>
          </a:p>
          <a:p>
            <a:endParaRPr lang="tr-TR" altLang="en-US" noProof="0" dirty="0"/>
          </a:p>
        </p:txBody>
      </p:sp>
    </p:spTree>
    <p:extLst>
      <p:ext uri="{BB962C8B-B14F-4D97-AF65-F5344CB8AC3E}">
        <p14:creationId xmlns:p14="http://schemas.microsoft.com/office/powerpoint/2010/main" val="41298491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5BE3AADB-0F3C-4172-8054-CC2DDF7474EF}"/>
              </a:ext>
            </a:extLst>
          </p:cNvPr>
          <p:cNvSpPr>
            <a:spLocks noGrp="1" noChangeArrowheads="1"/>
          </p:cNvSpPr>
          <p:nvPr>
            <p:ph type="title"/>
          </p:nvPr>
        </p:nvSpPr>
        <p:spPr>
          <a:xfrm>
            <a:off x="473075" y="217488"/>
            <a:ext cx="7989888" cy="576262"/>
          </a:xfrm>
        </p:spPr>
        <p:txBody>
          <a:bodyPr>
            <a:normAutofit fontScale="90000"/>
          </a:bodyPr>
          <a:lstStyle/>
          <a:p>
            <a:pPr eaLnBrk="1" hangingPunct="1"/>
            <a:r>
              <a:rPr lang="tr-TR" altLang="en-US" noProof="0" dirty="0" smtClean="0"/>
              <a:t>Sistem Çağrılarının Gerçekleştirimi</a:t>
            </a:r>
            <a:endParaRPr lang="tr-TR" altLang="en-US" noProof="0" dirty="0"/>
          </a:p>
        </p:txBody>
      </p:sp>
      <p:sp>
        <p:nvSpPr>
          <p:cNvPr id="35843" name="Rectangle 3">
            <a:extLst>
              <a:ext uri="{FF2B5EF4-FFF2-40B4-BE49-F238E27FC236}">
                <a16:creationId xmlns:a16="http://schemas.microsoft.com/office/drawing/2014/main" xmlns="" id="{17C2873A-43D0-43EF-AF6C-1C08F6944807}"/>
              </a:ext>
            </a:extLst>
          </p:cNvPr>
          <p:cNvSpPr>
            <a:spLocks noGrp="1" noChangeArrowheads="1"/>
          </p:cNvSpPr>
          <p:nvPr>
            <p:ph idx="1"/>
          </p:nvPr>
        </p:nvSpPr>
        <p:spPr>
          <a:xfrm>
            <a:off x="830263" y="1233488"/>
            <a:ext cx="7632700" cy="4530725"/>
          </a:xfrm>
        </p:spPr>
        <p:txBody>
          <a:bodyPr>
            <a:normAutofit/>
          </a:bodyPr>
          <a:lstStyle/>
          <a:p>
            <a:r>
              <a:rPr lang="tr-TR" altLang="en-US" noProof="0" dirty="0" smtClean="0"/>
              <a:t>Sistem çağrılarının ele alınmasındaki bir </a:t>
            </a:r>
            <a:r>
              <a:rPr lang="tr-TR" altLang="en-US" b="1" noProof="0" dirty="0" smtClean="0"/>
              <a:t>diğer</a:t>
            </a:r>
            <a:r>
              <a:rPr lang="tr-TR" altLang="en-US" noProof="0" dirty="0" smtClean="0"/>
              <a:t> </a:t>
            </a:r>
            <a:r>
              <a:rPr lang="tr-TR" altLang="en-US" b="1" noProof="0" dirty="0" smtClean="0"/>
              <a:t>önemli</a:t>
            </a:r>
            <a:r>
              <a:rPr lang="tr-TR" altLang="en-US" noProof="0" dirty="0" smtClean="0"/>
              <a:t> </a:t>
            </a:r>
            <a:r>
              <a:rPr lang="tr-TR" altLang="en-US" b="1" noProof="0" dirty="0" smtClean="0"/>
              <a:t>faktör</a:t>
            </a:r>
            <a:r>
              <a:rPr lang="tr-TR" altLang="en-US" noProof="0" dirty="0" smtClean="0"/>
              <a:t>, çalışma zamanı ortamıdır (</a:t>
            </a:r>
            <a:r>
              <a:rPr lang="tr-TR" altLang="en-US" b="1" noProof="0" dirty="0" err="1" smtClean="0"/>
              <a:t>run</a:t>
            </a:r>
            <a:r>
              <a:rPr lang="tr-TR" altLang="en-US" b="1" noProof="0" dirty="0" smtClean="0"/>
              <a:t>-time</a:t>
            </a:r>
            <a:r>
              <a:rPr lang="tr-TR" altLang="en-US" noProof="0" dirty="0" smtClean="0"/>
              <a:t> </a:t>
            </a:r>
            <a:r>
              <a:rPr lang="tr-TR" altLang="en-US" b="1" noProof="0" dirty="0" err="1" smtClean="0"/>
              <a:t>environment</a:t>
            </a:r>
            <a:r>
              <a:rPr lang="tr-TR" altLang="en-US" noProof="0" dirty="0" smtClean="0"/>
              <a:t> RTE).  </a:t>
            </a:r>
          </a:p>
          <a:p>
            <a:r>
              <a:rPr lang="tr-TR" altLang="en-US" b="1" noProof="0" dirty="0" smtClean="0"/>
              <a:t>RTE-</a:t>
            </a:r>
            <a:r>
              <a:rPr lang="tr-TR" altLang="en-US" noProof="0" dirty="0" smtClean="0"/>
              <a:t> derleyiciler veya yorumlayıcılar, kütüphaneler ve yükleyiciler (</a:t>
            </a:r>
            <a:r>
              <a:rPr lang="tr-TR" altLang="en-US" noProof="0" dirty="0" err="1" smtClean="0"/>
              <a:t>loaders</a:t>
            </a:r>
            <a:r>
              <a:rPr lang="tr-TR" altLang="en-US" noProof="0" dirty="0" smtClean="0"/>
              <a:t>) gibi diğer yazılımlar dahil olmak üzere belirli bir programlama dilinde </a:t>
            </a:r>
            <a:r>
              <a:rPr lang="tr-TR" altLang="en-US" b="1" noProof="0" dirty="0" smtClean="0"/>
              <a:t>yazılmış</a:t>
            </a:r>
            <a:r>
              <a:rPr lang="tr-TR" altLang="en-US" noProof="0" dirty="0" smtClean="0"/>
              <a:t> </a:t>
            </a:r>
            <a:r>
              <a:rPr lang="tr-TR" altLang="en-US" b="1" noProof="0" dirty="0" smtClean="0"/>
              <a:t>uygulamaları</a:t>
            </a:r>
            <a:r>
              <a:rPr lang="tr-TR" altLang="en-US" noProof="0" dirty="0" smtClean="0"/>
              <a:t> </a:t>
            </a:r>
            <a:r>
              <a:rPr lang="tr-TR" altLang="en-US" b="1" noProof="0" dirty="0" smtClean="0"/>
              <a:t>yürütmek</a:t>
            </a:r>
            <a:r>
              <a:rPr lang="tr-TR" altLang="en-US" noProof="0" dirty="0" smtClean="0"/>
              <a:t> için gereken </a:t>
            </a:r>
            <a:r>
              <a:rPr lang="tr-TR" altLang="en-US" b="1" noProof="0" dirty="0" smtClean="0"/>
              <a:t>tam</a:t>
            </a:r>
            <a:r>
              <a:rPr lang="tr-TR" altLang="en-US" noProof="0" dirty="0" smtClean="0"/>
              <a:t> </a:t>
            </a:r>
            <a:r>
              <a:rPr lang="tr-TR" altLang="en-US" b="1" noProof="0" dirty="0" smtClean="0"/>
              <a:t>yazılım</a:t>
            </a:r>
            <a:r>
              <a:rPr lang="tr-TR" altLang="en-US" noProof="0" dirty="0" smtClean="0"/>
              <a:t> </a:t>
            </a:r>
            <a:r>
              <a:rPr lang="tr-TR" altLang="en-US" b="1" noProof="0" dirty="0" smtClean="0"/>
              <a:t>paketleridir</a:t>
            </a:r>
            <a:r>
              <a:rPr lang="tr-TR" altLang="en-US" noProof="0" dirty="0" smtClean="0"/>
              <a:t>.</a:t>
            </a:r>
          </a:p>
          <a:p>
            <a:r>
              <a:rPr lang="tr-TR" altLang="en-US" noProof="0" dirty="0" smtClean="0"/>
              <a:t>RTE, işletim sistemi tarafından sağlanan sistem çağrılarına bağlantı görevi gören bir sistem çağrısı </a:t>
            </a:r>
            <a:r>
              <a:rPr lang="tr-TR" altLang="en-US" noProof="0" dirty="0" err="1" smtClean="0"/>
              <a:t>arayüzü</a:t>
            </a:r>
            <a:r>
              <a:rPr lang="tr-TR" altLang="en-US" noProof="0" dirty="0" smtClean="0"/>
              <a:t> (</a:t>
            </a:r>
            <a:r>
              <a:rPr lang="tr-TR" altLang="en-US" b="1" noProof="0" dirty="0" err="1" smtClean="0">
                <a:solidFill>
                  <a:srgbClr val="006699"/>
                </a:solidFill>
              </a:rPr>
              <a:t>System-call</a:t>
            </a:r>
            <a:r>
              <a:rPr lang="tr-TR" altLang="en-US" b="1" noProof="0" dirty="0" smtClean="0">
                <a:solidFill>
                  <a:srgbClr val="3366FF"/>
                </a:solidFill>
              </a:rPr>
              <a:t> </a:t>
            </a:r>
            <a:r>
              <a:rPr lang="tr-TR" altLang="en-US" b="1" noProof="0" dirty="0" err="1" smtClean="0">
                <a:solidFill>
                  <a:srgbClr val="006699"/>
                </a:solidFill>
              </a:rPr>
              <a:t>interface</a:t>
            </a:r>
            <a:r>
              <a:rPr lang="tr-TR" altLang="en-US" noProof="0" dirty="0" smtClean="0"/>
              <a:t>) sağlar.</a:t>
            </a:r>
          </a:p>
          <a:p>
            <a:r>
              <a:rPr lang="tr-TR" altLang="en-US" b="1" noProof="0" dirty="0" err="1" smtClean="0">
                <a:solidFill>
                  <a:srgbClr val="006699"/>
                </a:solidFill>
              </a:rPr>
              <a:t>System-call</a:t>
            </a:r>
            <a:r>
              <a:rPr lang="tr-TR" altLang="en-US" b="1" noProof="0" dirty="0" smtClean="0">
                <a:solidFill>
                  <a:srgbClr val="3366FF"/>
                </a:solidFill>
              </a:rPr>
              <a:t> </a:t>
            </a:r>
            <a:r>
              <a:rPr lang="tr-TR" altLang="en-US" b="1" noProof="0" dirty="0" err="1" smtClean="0">
                <a:solidFill>
                  <a:srgbClr val="006699"/>
                </a:solidFill>
              </a:rPr>
              <a:t>interface</a:t>
            </a:r>
            <a:r>
              <a:rPr lang="tr-TR" altLang="en-US" noProof="0" dirty="0" smtClean="0"/>
              <a:t>, </a:t>
            </a:r>
            <a:r>
              <a:rPr lang="tr-TR" altLang="en-US" noProof="0" dirty="0" err="1" smtClean="0"/>
              <a:t>API'deki</a:t>
            </a:r>
            <a:r>
              <a:rPr lang="tr-TR" altLang="en-US" noProof="0" dirty="0" smtClean="0"/>
              <a:t> fonksiyon çağrılarını yakalar ve işletim sistemi içinde gerekli sistem çağrılarını çağırır.</a:t>
            </a:r>
          </a:p>
        </p:txBody>
      </p:sp>
    </p:spTree>
    <p:extLst>
      <p:ext uri="{BB962C8B-B14F-4D97-AF65-F5344CB8AC3E}">
        <p14:creationId xmlns:p14="http://schemas.microsoft.com/office/powerpoint/2010/main" val="5577395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xmlns="" id="{5BE3AADB-0F3C-4172-8054-CC2DDF7474EF}"/>
              </a:ext>
            </a:extLst>
          </p:cNvPr>
          <p:cNvSpPr>
            <a:spLocks noGrp="1" noChangeArrowheads="1"/>
          </p:cNvSpPr>
          <p:nvPr>
            <p:ph type="title"/>
          </p:nvPr>
        </p:nvSpPr>
        <p:spPr>
          <a:xfrm>
            <a:off x="473075" y="217488"/>
            <a:ext cx="7989888" cy="576262"/>
          </a:xfrm>
        </p:spPr>
        <p:txBody>
          <a:bodyPr>
            <a:normAutofit fontScale="90000"/>
          </a:bodyPr>
          <a:lstStyle/>
          <a:p>
            <a:r>
              <a:rPr lang="tr-TR" altLang="en-US" noProof="0" dirty="0" smtClean="0"/>
              <a:t>Sistem Çağrılarının Gerçekleştirimi</a:t>
            </a:r>
            <a:endParaRPr lang="tr-TR" altLang="en-US" noProof="0" dirty="0"/>
          </a:p>
        </p:txBody>
      </p:sp>
      <p:sp>
        <p:nvSpPr>
          <p:cNvPr id="35843" name="Rectangle 3">
            <a:extLst>
              <a:ext uri="{FF2B5EF4-FFF2-40B4-BE49-F238E27FC236}">
                <a16:creationId xmlns:a16="http://schemas.microsoft.com/office/drawing/2014/main" xmlns="" id="{17C2873A-43D0-43EF-AF6C-1C08F6944807}"/>
              </a:ext>
            </a:extLst>
          </p:cNvPr>
          <p:cNvSpPr>
            <a:spLocks noGrp="1" noChangeArrowheads="1"/>
          </p:cNvSpPr>
          <p:nvPr>
            <p:ph idx="1"/>
          </p:nvPr>
        </p:nvSpPr>
        <p:spPr>
          <a:xfrm>
            <a:off x="830263" y="1233488"/>
            <a:ext cx="7632700" cy="4530725"/>
          </a:xfrm>
        </p:spPr>
        <p:txBody>
          <a:bodyPr>
            <a:normAutofit/>
          </a:bodyPr>
          <a:lstStyle/>
          <a:p>
            <a:r>
              <a:rPr lang="tr-TR" altLang="en-US" noProof="0" dirty="0" smtClean="0"/>
              <a:t>Sistem çağrısını kullanan kişinin, sistem çağrısının nasıl uygulandığı veya nasıl yürütüldüğü hakkında hiçbir şey bilmesine gerek yoktur.</a:t>
            </a:r>
          </a:p>
          <a:p>
            <a:pPr lvl="1"/>
            <a:r>
              <a:rPr lang="tr-TR" altLang="en-US" noProof="0" dirty="0" smtClean="0"/>
              <a:t>Sadece  </a:t>
            </a:r>
            <a:r>
              <a:rPr lang="tr-TR" altLang="en-US" noProof="0" dirty="0" err="1" smtClean="0"/>
              <a:t>API'ye</a:t>
            </a:r>
            <a:r>
              <a:rPr lang="tr-TR" altLang="en-US" noProof="0" dirty="0" smtClean="0"/>
              <a:t> uyması ve bu sistem çağrısının yürütülmesi sonucunda işletim sisteminin ne yapacağını anlaması gerekir.</a:t>
            </a:r>
          </a:p>
          <a:p>
            <a:pPr lvl="1"/>
            <a:r>
              <a:rPr lang="tr-TR" altLang="en-US" noProof="0" dirty="0" smtClean="0"/>
              <a:t>İşletim sistemi </a:t>
            </a:r>
            <a:r>
              <a:rPr lang="tr-TR" altLang="en-US" noProof="0" dirty="0" err="1" smtClean="0"/>
              <a:t>arayüzünün</a:t>
            </a:r>
            <a:r>
              <a:rPr lang="tr-TR" altLang="en-US" noProof="0" dirty="0" smtClean="0"/>
              <a:t> çoğu detayı, API tarafından programcıdan gizlenmiştir.</a:t>
            </a:r>
          </a:p>
          <a:p>
            <a:pPr lvl="2"/>
            <a:r>
              <a:rPr lang="tr-TR" altLang="en-US" noProof="0" dirty="0" err="1" smtClean="0"/>
              <a:t>run</a:t>
            </a:r>
            <a:r>
              <a:rPr lang="tr-TR" altLang="en-US" noProof="0" dirty="0" smtClean="0"/>
              <a:t>-time </a:t>
            </a:r>
            <a:r>
              <a:rPr lang="tr-TR" altLang="en-US" noProof="0" dirty="0" err="1" smtClean="0"/>
              <a:t>support</a:t>
            </a:r>
            <a:r>
              <a:rPr lang="tr-TR" altLang="en-US" noProof="0" dirty="0" smtClean="0"/>
              <a:t> </a:t>
            </a:r>
            <a:r>
              <a:rPr lang="tr-TR" altLang="en-US" noProof="0" dirty="0" err="1" smtClean="0"/>
              <a:t>library</a:t>
            </a:r>
            <a:r>
              <a:rPr lang="tr-TR" altLang="en-US" noProof="0" dirty="0" smtClean="0"/>
              <a:t> tarafından yönetilir (derleyicide bulunan kütüphanelerde yerleşik fonksiyonlar kümesi ile)</a:t>
            </a:r>
          </a:p>
        </p:txBody>
      </p:sp>
    </p:spTree>
    <p:extLst>
      <p:ext uri="{BB962C8B-B14F-4D97-AF65-F5344CB8AC3E}">
        <p14:creationId xmlns:p14="http://schemas.microsoft.com/office/powerpoint/2010/main" val="22221923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xmlns="" id="{1699CD33-3BF1-41C4-ABEC-D6F4D3F643A9}"/>
              </a:ext>
            </a:extLst>
          </p:cNvPr>
          <p:cNvSpPr>
            <a:spLocks noGrp="1" noChangeArrowheads="1"/>
          </p:cNvSpPr>
          <p:nvPr>
            <p:ph type="title"/>
          </p:nvPr>
        </p:nvSpPr>
        <p:spPr>
          <a:xfrm>
            <a:off x="920750" y="211138"/>
            <a:ext cx="7840663" cy="576262"/>
          </a:xfrm>
        </p:spPr>
        <p:txBody>
          <a:bodyPr>
            <a:normAutofit fontScale="90000"/>
          </a:bodyPr>
          <a:lstStyle/>
          <a:p>
            <a:pPr eaLnBrk="1" hangingPunct="1"/>
            <a:r>
              <a:rPr lang="tr-TR" altLang="en-US" noProof="0" dirty="0" smtClean="0"/>
              <a:t>API – Sistem Çağrı </a:t>
            </a:r>
            <a:r>
              <a:rPr lang="tr-TR" altLang="en-US" noProof="0" dirty="0" err="1" smtClean="0"/>
              <a:t>Arayüzü</a:t>
            </a:r>
            <a:r>
              <a:rPr lang="tr-TR" altLang="en-US" noProof="0" dirty="0" smtClean="0"/>
              <a:t>– OS İlişkisi</a:t>
            </a:r>
            <a:endParaRPr lang="tr-TR" altLang="en-US" noProof="0" dirty="0"/>
          </a:p>
        </p:txBody>
      </p:sp>
      <p:pic>
        <p:nvPicPr>
          <p:cNvPr id="37891" name="Picture 2">
            <a:extLst>
              <a:ext uri="{FF2B5EF4-FFF2-40B4-BE49-F238E27FC236}">
                <a16:creationId xmlns:a16="http://schemas.microsoft.com/office/drawing/2014/main" xmlns="" id="{B2409951-BBCF-4A1C-8570-76F67408B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325" y="1217613"/>
            <a:ext cx="7559675"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18650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xmlns="" id="{4E227535-43B6-4813-B8B2-3BC580705F91}"/>
              </a:ext>
            </a:extLst>
          </p:cNvPr>
          <p:cNvSpPr>
            <a:spLocks noGrp="1" noChangeArrowheads="1"/>
          </p:cNvSpPr>
          <p:nvPr>
            <p:ph type="title"/>
          </p:nvPr>
        </p:nvSpPr>
        <p:spPr>
          <a:xfrm>
            <a:off x="879475" y="217488"/>
            <a:ext cx="7704138" cy="576262"/>
          </a:xfrm>
        </p:spPr>
        <p:txBody>
          <a:bodyPr>
            <a:normAutofit fontScale="90000"/>
          </a:bodyPr>
          <a:lstStyle/>
          <a:p>
            <a:r>
              <a:rPr lang="tr-TR" altLang="en-US" noProof="0" dirty="0" smtClean="0"/>
              <a:t>Sistem Çağrısı Parametre Geçişi</a:t>
            </a:r>
            <a:endParaRPr lang="tr-TR" altLang="en-US" noProof="0" dirty="0"/>
          </a:p>
        </p:txBody>
      </p:sp>
      <p:sp>
        <p:nvSpPr>
          <p:cNvPr id="39939" name="Rectangle 3">
            <a:extLst>
              <a:ext uri="{FF2B5EF4-FFF2-40B4-BE49-F238E27FC236}">
                <a16:creationId xmlns:a16="http://schemas.microsoft.com/office/drawing/2014/main" xmlns="" id="{4769B199-F416-4325-B349-7CDA49598C2F}"/>
              </a:ext>
            </a:extLst>
          </p:cNvPr>
          <p:cNvSpPr>
            <a:spLocks noGrp="1" noChangeArrowheads="1"/>
          </p:cNvSpPr>
          <p:nvPr>
            <p:ph idx="1"/>
          </p:nvPr>
        </p:nvSpPr>
        <p:spPr>
          <a:xfrm>
            <a:off x="806450" y="1233488"/>
            <a:ext cx="7704138" cy="4530725"/>
          </a:xfrm>
        </p:spPr>
        <p:txBody>
          <a:bodyPr>
            <a:normAutofit/>
          </a:bodyPr>
          <a:lstStyle/>
          <a:p>
            <a:pPr>
              <a:lnSpc>
                <a:spcPct val="90000"/>
              </a:lnSpc>
            </a:pPr>
            <a:r>
              <a:rPr lang="tr-TR" altLang="en-US" noProof="0" dirty="0" smtClean="0"/>
              <a:t>Genellikle, çağrılacak sistem çağrısının kimliğinden daha fazla bilgi gerekir.</a:t>
            </a:r>
          </a:p>
          <a:p>
            <a:pPr lvl="1">
              <a:lnSpc>
                <a:spcPct val="90000"/>
              </a:lnSpc>
            </a:pPr>
            <a:r>
              <a:rPr lang="tr-TR" altLang="en-US" noProof="0" dirty="0" smtClean="0"/>
              <a:t>Tam bilgi türü ve miktarı işletim sistemine ve çağrıya göre değişir.</a:t>
            </a:r>
            <a:endParaRPr lang="tr-TR" altLang="en-US" sz="900" noProof="0" dirty="0" smtClean="0"/>
          </a:p>
          <a:p>
            <a:pPr>
              <a:lnSpc>
                <a:spcPct val="90000"/>
              </a:lnSpc>
            </a:pPr>
            <a:r>
              <a:rPr lang="tr-TR" altLang="en-US" noProof="0" dirty="0" smtClean="0"/>
              <a:t>işletim sistemine parametre geçişleri için kullanılan üç genel yöntem</a:t>
            </a:r>
          </a:p>
          <a:p>
            <a:pPr lvl="1">
              <a:lnSpc>
                <a:spcPct val="90000"/>
              </a:lnSpc>
            </a:pPr>
            <a:r>
              <a:rPr lang="tr-TR" altLang="en-US" noProof="0" dirty="0" smtClean="0"/>
              <a:t>En basit yöntem:  </a:t>
            </a:r>
            <a:r>
              <a:rPr lang="tr-TR" altLang="en-US" b="1" noProof="0" dirty="0" err="1" smtClean="0"/>
              <a:t>registerlerde</a:t>
            </a:r>
            <a:r>
              <a:rPr lang="tr-TR" altLang="en-US" noProof="0" dirty="0" smtClean="0"/>
              <a:t> parametre geçişi</a:t>
            </a:r>
          </a:p>
          <a:p>
            <a:pPr lvl="2">
              <a:lnSpc>
                <a:spcPct val="90000"/>
              </a:lnSpc>
            </a:pPr>
            <a:r>
              <a:rPr lang="tr-TR" altLang="en-US" noProof="0" dirty="0" smtClean="0"/>
              <a:t> Bazı durumlarda, </a:t>
            </a:r>
            <a:r>
              <a:rPr lang="tr-TR" altLang="en-US" noProof="0" dirty="0" err="1" smtClean="0"/>
              <a:t>register</a:t>
            </a:r>
            <a:r>
              <a:rPr lang="tr-TR" altLang="en-US" noProof="0" dirty="0" smtClean="0"/>
              <a:t> </a:t>
            </a:r>
            <a:r>
              <a:rPr lang="tr-TR" altLang="en-US" noProof="0" dirty="0" err="1" smtClean="0"/>
              <a:t>lerin</a:t>
            </a:r>
            <a:r>
              <a:rPr lang="tr-TR" altLang="en-US" noProof="0" dirty="0" smtClean="0"/>
              <a:t> kapasitesinden daha fazla parametre olabilir.</a:t>
            </a:r>
          </a:p>
          <a:p>
            <a:pPr lvl="1">
              <a:lnSpc>
                <a:spcPct val="90000"/>
              </a:lnSpc>
            </a:pPr>
            <a:r>
              <a:rPr lang="tr-TR" altLang="en-US" noProof="0" dirty="0" smtClean="0"/>
              <a:t>2. yöntem - Hafızada bir </a:t>
            </a:r>
            <a:r>
              <a:rPr lang="tr-TR" altLang="en-US" b="1" noProof="0" dirty="0" smtClean="0"/>
              <a:t>blokta</a:t>
            </a:r>
            <a:r>
              <a:rPr lang="tr-TR" altLang="en-US" noProof="0" dirty="0" smtClean="0"/>
              <a:t> veya tabloda parametreler tutulur ve bir </a:t>
            </a:r>
            <a:r>
              <a:rPr lang="tr-TR" altLang="en-US" noProof="0" dirty="0" err="1" smtClean="0"/>
              <a:t>registere</a:t>
            </a:r>
            <a:r>
              <a:rPr lang="tr-TR" altLang="en-US" noProof="0" dirty="0" smtClean="0"/>
              <a:t> bloğun adresi parametre olarak verilir</a:t>
            </a:r>
          </a:p>
          <a:p>
            <a:pPr lvl="2">
              <a:lnSpc>
                <a:spcPct val="90000"/>
              </a:lnSpc>
            </a:pPr>
            <a:r>
              <a:rPr lang="tr-TR" altLang="en-US" noProof="0" dirty="0" smtClean="0"/>
              <a:t>Linux ve </a:t>
            </a:r>
            <a:r>
              <a:rPr lang="tr-TR" altLang="en-US" noProof="0" dirty="0" err="1" smtClean="0"/>
              <a:t>Solaris</a:t>
            </a:r>
            <a:r>
              <a:rPr lang="tr-TR" altLang="en-US" noProof="0" dirty="0" smtClean="0"/>
              <a:t> tarafından benimsenen yaklaşımdır.</a:t>
            </a:r>
          </a:p>
          <a:p>
            <a:pPr lvl="1">
              <a:lnSpc>
                <a:spcPct val="90000"/>
              </a:lnSpc>
            </a:pPr>
            <a:r>
              <a:rPr lang="tr-TR" altLang="en-US" noProof="0" dirty="0" smtClean="0"/>
              <a:t>3. yöntem -Parametreler program tarafından </a:t>
            </a:r>
            <a:r>
              <a:rPr lang="tr-TR" altLang="en-US" b="1" noProof="0" dirty="0" err="1" smtClean="0"/>
              <a:t>yığıta</a:t>
            </a:r>
            <a:r>
              <a:rPr lang="tr-TR" altLang="en-US" noProof="0" dirty="0" smtClean="0"/>
              <a:t> eklenir ve işletim sistemi tarafından </a:t>
            </a:r>
            <a:r>
              <a:rPr lang="tr-TR" altLang="en-US" noProof="0" dirty="0" err="1" smtClean="0"/>
              <a:t>yığıttan</a:t>
            </a:r>
            <a:r>
              <a:rPr lang="tr-TR" altLang="en-US" noProof="0" dirty="0" smtClean="0"/>
              <a:t> çıkarılır</a:t>
            </a:r>
          </a:p>
          <a:p>
            <a:pPr lvl="1">
              <a:lnSpc>
                <a:spcPct val="90000"/>
              </a:lnSpc>
            </a:pPr>
            <a:r>
              <a:rPr lang="tr-TR" altLang="en-US" noProof="0" dirty="0" err="1" smtClean="0"/>
              <a:t>Block</a:t>
            </a:r>
            <a:r>
              <a:rPr lang="tr-TR" altLang="en-US" noProof="0" dirty="0" smtClean="0"/>
              <a:t> ve </a:t>
            </a:r>
            <a:r>
              <a:rPr lang="tr-TR" altLang="en-US" noProof="0" dirty="0" err="1" smtClean="0"/>
              <a:t>yığıt</a:t>
            </a:r>
            <a:r>
              <a:rPr lang="tr-TR" altLang="en-US" noProof="0" dirty="0" smtClean="0"/>
              <a:t> yöntemleri, aktarılan parametrelerin sayısını veya uzunluğunu sınırlamaz.</a:t>
            </a:r>
            <a:endParaRPr lang="tr-TR" altLang="en-US" noProof="0" dirty="0"/>
          </a:p>
        </p:txBody>
      </p:sp>
    </p:spTree>
    <p:extLst>
      <p:ext uri="{BB962C8B-B14F-4D97-AF65-F5344CB8AC3E}">
        <p14:creationId xmlns:p14="http://schemas.microsoft.com/office/powerpoint/2010/main" val="28439164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xmlns="" id="{091C706E-593F-465E-8A89-60A10A2A9377}"/>
              </a:ext>
            </a:extLst>
          </p:cNvPr>
          <p:cNvSpPr>
            <a:spLocks noGrp="1" noChangeArrowheads="1"/>
          </p:cNvSpPr>
          <p:nvPr>
            <p:ph type="title"/>
          </p:nvPr>
        </p:nvSpPr>
        <p:spPr>
          <a:xfrm>
            <a:off x="457200" y="207963"/>
            <a:ext cx="8089900" cy="576262"/>
          </a:xfrm>
        </p:spPr>
        <p:txBody>
          <a:bodyPr>
            <a:normAutofit fontScale="90000"/>
          </a:bodyPr>
          <a:lstStyle/>
          <a:p>
            <a:pPr eaLnBrk="1" hangingPunct="1"/>
            <a:r>
              <a:rPr lang="tr-TR" altLang="en-US" noProof="0" dirty="0" smtClean="0"/>
              <a:t>Tablo üzerinden Parametre Geçişi</a:t>
            </a:r>
            <a:endParaRPr lang="tr-TR" altLang="en-US" noProof="0" dirty="0"/>
          </a:p>
        </p:txBody>
      </p:sp>
      <p:pic>
        <p:nvPicPr>
          <p:cNvPr id="41987" name="Picture 2">
            <a:extLst>
              <a:ext uri="{FF2B5EF4-FFF2-40B4-BE49-F238E27FC236}">
                <a16:creationId xmlns:a16="http://schemas.microsoft.com/office/drawing/2014/main" xmlns="" id="{DF782059-8E55-48AA-A75F-C88C617772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013" y="1643063"/>
            <a:ext cx="7831137" cy="411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64414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xmlns="" id="{F81CC25A-92E8-44D5-853F-5EA5E0E48123}"/>
              </a:ext>
            </a:extLst>
          </p:cNvPr>
          <p:cNvSpPr>
            <a:spLocks noGrp="1" noChangeArrowheads="1"/>
          </p:cNvSpPr>
          <p:nvPr>
            <p:ph type="title"/>
          </p:nvPr>
        </p:nvSpPr>
        <p:spPr>
          <a:xfrm>
            <a:off x="473075" y="214313"/>
            <a:ext cx="8129588" cy="576262"/>
          </a:xfrm>
        </p:spPr>
        <p:txBody>
          <a:bodyPr>
            <a:normAutofit fontScale="90000"/>
          </a:bodyPr>
          <a:lstStyle/>
          <a:p>
            <a:pPr eaLnBrk="1" hangingPunct="1"/>
            <a:r>
              <a:rPr lang="tr-TR" altLang="en-US" noProof="0" dirty="0" smtClean="0"/>
              <a:t>Sistem Çağrı Türleri</a:t>
            </a:r>
            <a:endParaRPr lang="tr-TR" altLang="en-US" noProof="0" dirty="0"/>
          </a:p>
        </p:txBody>
      </p:sp>
      <p:sp>
        <p:nvSpPr>
          <p:cNvPr id="44035" name="Rectangle 4">
            <a:extLst>
              <a:ext uri="{FF2B5EF4-FFF2-40B4-BE49-F238E27FC236}">
                <a16:creationId xmlns:a16="http://schemas.microsoft.com/office/drawing/2014/main" xmlns="" id="{4FFFE9F1-36B8-4D67-9C3C-A4A661B03ED6}"/>
              </a:ext>
            </a:extLst>
          </p:cNvPr>
          <p:cNvSpPr>
            <a:spLocks noGrp="1" noChangeArrowheads="1"/>
          </p:cNvSpPr>
          <p:nvPr>
            <p:ph idx="1"/>
          </p:nvPr>
        </p:nvSpPr>
        <p:spPr>
          <a:xfrm>
            <a:off x="808038" y="1250950"/>
            <a:ext cx="7748587" cy="4530725"/>
          </a:xfrm>
        </p:spPr>
        <p:txBody>
          <a:bodyPr>
            <a:normAutofit fontScale="92500" lnSpcReduction="20000"/>
          </a:bodyPr>
          <a:lstStyle/>
          <a:p>
            <a:r>
              <a:rPr lang="tr-TR" altLang="en-US" noProof="0" dirty="0" smtClean="0"/>
              <a:t>Sistem çağrıları kabaca altı ana kategoriye ayrılabilir: </a:t>
            </a:r>
            <a:r>
              <a:rPr lang="tr-TR" altLang="en-US" noProof="0" dirty="0" err="1" smtClean="0"/>
              <a:t>process</a:t>
            </a:r>
            <a:r>
              <a:rPr lang="tr-TR" altLang="en-US" noProof="0" dirty="0" smtClean="0"/>
              <a:t> </a:t>
            </a:r>
            <a:r>
              <a:rPr lang="tr-TR" altLang="en-US" noProof="0" dirty="0" err="1" smtClean="0"/>
              <a:t>control</a:t>
            </a:r>
            <a:r>
              <a:rPr lang="tr-TR" altLang="en-US" noProof="0" dirty="0" smtClean="0"/>
              <a:t>, file </a:t>
            </a:r>
            <a:r>
              <a:rPr lang="tr-TR" altLang="en-US" noProof="0" dirty="0" err="1" smtClean="0"/>
              <a:t>management</a:t>
            </a:r>
            <a:r>
              <a:rPr lang="tr-TR" altLang="en-US" noProof="0" dirty="0" smtClean="0"/>
              <a:t>, </a:t>
            </a:r>
            <a:r>
              <a:rPr lang="tr-TR" altLang="en-US" noProof="0" dirty="0" err="1" smtClean="0"/>
              <a:t>device</a:t>
            </a:r>
            <a:r>
              <a:rPr lang="tr-TR" altLang="en-US" noProof="0" dirty="0" smtClean="0"/>
              <a:t> </a:t>
            </a:r>
            <a:r>
              <a:rPr lang="tr-TR" altLang="en-US" noProof="0" dirty="0" err="1" smtClean="0"/>
              <a:t>management</a:t>
            </a:r>
            <a:r>
              <a:rPr lang="tr-TR" altLang="en-US" noProof="0" dirty="0" smtClean="0"/>
              <a:t>, </a:t>
            </a:r>
            <a:r>
              <a:rPr lang="tr-TR" altLang="en-US" noProof="0" dirty="0" err="1" smtClean="0"/>
              <a:t>information</a:t>
            </a:r>
            <a:r>
              <a:rPr lang="tr-TR" altLang="en-US" noProof="0" dirty="0" smtClean="0"/>
              <a:t> </a:t>
            </a:r>
            <a:r>
              <a:rPr lang="tr-TR" altLang="en-US" noProof="0" dirty="0" err="1" smtClean="0"/>
              <a:t>maintenance</a:t>
            </a:r>
            <a:r>
              <a:rPr lang="tr-TR" altLang="en-US" noProof="0" dirty="0" smtClean="0"/>
              <a:t>, </a:t>
            </a:r>
            <a:r>
              <a:rPr lang="tr-TR" altLang="en-US" noProof="0" dirty="0" err="1" smtClean="0"/>
              <a:t>communications</a:t>
            </a:r>
            <a:r>
              <a:rPr lang="tr-TR" altLang="en-US" noProof="0" dirty="0" smtClean="0"/>
              <a:t>, ve </a:t>
            </a:r>
            <a:r>
              <a:rPr lang="tr-TR" altLang="en-US" noProof="0" dirty="0" err="1" smtClean="0"/>
              <a:t>protection</a:t>
            </a:r>
            <a:r>
              <a:rPr lang="tr-TR" altLang="en-US" noProof="0" dirty="0" smtClean="0"/>
              <a:t>. </a:t>
            </a:r>
          </a:p>
          <a:p>
            <a:r>
              <a:rPr lang="tr-TR" altLang="en-US" b="1" noProof="0" dirty="0" smtClean="0"/>
              <a:t>Process </a:t>
            </a:r>
            <a:r>
              <a:rPr lang="tr-TR" altLang="en-US" b="1" noProof="0" dirty="0" err="1" smtClean="0"/>
              <a:t>control</a:t>
            </a:r>
            <a:endParaRPr lang="tr-TR" altLang="en-US" b="1" noProof="0" dirty="0" smtClean="0"/>
          </a:p>
          <a:p>
            <a:pPr lvl="1"/>
            <a:r>
              <a:rPr lang="tr-TR" altLang="en-US" noProof="0" dirty="0" smtClean="0"/>
              <a:t>create </a:t>
            </a:r>
            <a:r>
              <a:rPr lang="tr-TR" altLang="en-US" noProof="0" dirty="0" err="1" smtClean="0"/>
              <a:t>process</a:t>
            </a:r>
            <a:r>
              <a:rPr lang="tr-TR" altLang="en-US" noProof="0" dirty="0" smtClean="0"/>
              <a:t>, </a:t>
            </a:r>
            <a:r>
              <a:rPr lang="tr-TR" altLang="en-US" noProof="0" dirty="0" err="1" smtClean="0"/>
              <a:t>terminate</a:t>
            </a:r>
            <a:r>
              <a:rPr lang="tr-TR" altLang="en-US" noProof="0" dirty="0" smtClean="0"/>
              <a:t> </a:t>
            </a:r>
            <a:r>
              <a:rPr lang="tr-TR" altLang="en-US" noProof="0" dirty="0" err="1" smtClean="0"/>
              <a:t>process</a:t>
            </a:r>
            <a:r>
              <a:rPr lang="tr-TR" altLang="en-US" noProof="0" dirty="0" smtClean="0"/>
              <a:t>*</a:t>
            </a:r>
          </a:p>
          <a:p>
            <a:pPr lvl="1"/>
            <a:r>
              <a:rPr lang="tr-TR" altLang="en-US" noProof="0" dirty="0" err="1" smtClean="0"/>
              <a:t>end</a:t>
            </a:r>
            <a:r>
              <a:rPr lang="tr-TR" altLang="en-US" noProof="0" dirty="0" smtClean="0"/>
              <a:t>, </a:t>
            </a:r>
            <a:r>
              <a:rPr lang="tr-TR" altLang="en-US" noProof="0" dirty="0" err="1" smtClean="0"/>
              <a:t>abort</a:t>
            </a:r>
            <a:endParaRPr lang="tr-TR" altLang="en-US" noProof="0" dirty="0" smtClean="0"/>
          </a:p>
          <a:p>
            <a:pPr lvl="2"/>
            <a:r>
              <a:rPr lang="tr-TR" altLang="en-US" dirty="0" err="1"/>
              <a:t>Dump</a:t>
            </a:r>
            <a:r>
              <a:rPr lang="tr-TR" altLang="en-US" dirty="0"/>
              <a:t> memory – hata durumunda bellek </a:t>
            </a:r>
            <a:r>
              <a:rPr lang="tr-TR" altLang="en-US" dirty="0" smtClean="0"/>
              <a:t>dökümü </a:t>
            </a:r>
            <a:r>
              <a:rPr lang="tr-TR" altLang="en-US" dirty="0" err="1" smtClean="0"/>
              <a:t>alınabilinir</a:t>
            </a:r>
            <a:endParaRPr lang="tr-TR" altLang="en-US" dirty="0"/>
          </a:p>
          <a:p>
            <a:pPr lvl="2"/>
            <a:r>
              <a:rPr lang="tr-TR" altLang="en-US" dirty="0" smtClean="0"/>
              <a:t>hataların tespiti </a:t>
            </a:r>
            <a:r>
              <a:rPr lang="tr-TR" altLang="en-US" dirty="0"/>
              <a:t>ve </a:t>
            </a:r>
            <a:r>
              <a:rPr lang="tr-TR" altLang="en-US" dirty="0" err="1"/>
              <a:t>processleri</a:t>
            </a:r>
            <a:r>
              <a:rPr lang="tr-TR" altLang="en-US" dirty="0"/>
              <a:t> adım adım çalıştırmak için </a:t>
            </a:r>
            <a:r>
              <a:rPr lang="tr-TR" altLang="en-US" b="1" dirty="0" err="1" smtClean="0">
                <a:solidFill>
                  <a:srgbClr val="006699"/>
                </a:solidFill>
              </a:rPr>
              <a:t>Debugger</a:t>
            </a:r>
            <a:r>
              <a:rPr lang="tr-TR" altLang="en-US" b="1" dirty="0" smtClean="0">
                <a:solidFill>
                  <a:srgbClr val="006699"/>
                </a:solidFill>
              </a:rPr>
              <a:t> </a:t>
            </a:r>
            <a:r>
              <a:rPr lang="tr-TR" altLang="en-US" dirty="0" smtClean="0"/>
              <a:t>kullanılır</a:t>
            </a:r>
            <a:endParaRPr lang="tr-TR" altLang="en-US" dirty="0"/>
          </a:p>
          <a:p>
            <a:pPr lvl="1"/>
            <a:r>
              <a:rPr lang="tr-TR" altLang="en-US" noProof="0" dirty="0" err="1" smtClean="0"/>
              <a:t>load</a:t>
            </a:r>
            <a:r>
              <a:rPr lang="tr-TR" altLang="en-US" noProof="0" dirty="0" smtClean="0"/>
              <a:t>, </a:t>
            </a:r>
            <a:r>
              <a:rPr lang="tr-TR" altLang="en-US" noProof="0" dirty="0" err="1" smtClean="0"/>
              <a:t>execute</a:t>
            </a:r>
            <a:r>
              <a:rPr lang="tr-TR" altLang="en-US" noProof="0" dirty="0" smtClean="0"/>
              <a:t> </a:t>
            </a:r>
          </a:p>
          <a:p>
            <a:pPr lvl="1"/>
            <a:r>
              <a:rPr lang="tr-TR" altLang="en-US" noProof="0" dirty="0" err="1" smtClean="0"/>
              <a:t>get</a:t>
            </a:r>
            <a:r>
              <a:rPr lang="tr-TR" altLang="en-US" noProof="0" dirty="0" smtClean="0"/>
              <a:t> </a:t>
            </a:r>
            <a:r>
              <a:rPr lang="tr-TR" altLang="en-US" noProof="0" dirty="0" err="1" smtClean="0"/>
              <a:t>process</a:t>
            </a:r>
            <a:r>
              <a:rPr lang="tr-TR" altLang="en-US" noProof="0" dirty="0" smtClean="0"/>
              <a:t> </a:t>
            </a:r>
            <a:r>
              <a:rPr lang="tr-TR" altLang="en-US" noProof="0" dirty="0" err="1" smtClean="0"/>
              <a:t>attributes</a:t>
            </a:r>
            <a:r>
              <a:rPr lang="tr-TR" altLang="en-US" noProof="0" dirty="0" smtClean="0"/>
              <a:t>, set </a:t>
            </a:r>
            <a:r>
              <a:rPr lang="tr-TR" altLang="en-US" noProof="0" dirty="0" err="1" smtClean="0"/>
              <a:t>process</a:t>
            </a:r>
            <a:r>
              <a:rPr lang="tr-TR" altLang="en-US" noProof="0" dirty="0" smtClean="0"/>
              <a:t> </a:t>
            </a:r>
            <a:r>
              <a:rPr lang="tr-TR" altLang="en-US" noProof="0" dirty="0" err="1" smtClean="0"/>
              <a:t>attributes</a:t>
            </a:r>
            <a:r>
              <a:rPr lang="tr-TR" altLang="en-US" noProof="0" dirty="0" smtClean="0"/>
              <a:t>-</a:t>
            </a:r>
          </a:p>
          <a:p>
            <a:pPr lvl="1"/>
            <a:r>
              <a:rPr lang="tr-TR" altLang="en-US" noProof="0" dirty="0" err="1" smtClean="0"/>
              <a:t>wait</a:t>
            </a:r>
            <a:r>
              <a:rPr lang="tr-TR" altLang="en-US" noProof="0" dirty="0" smtClean="0"/>
              <a:t> </a:t>
            </a:r>
            <a:r>
              <a:rPr lang="tr-TR" altLang="en-US" noProof="0" dirty="0" err="1" smtClean="0"/>
              <a:t>for</a:t>
            </a:r>
            <a:r>
              <a:rPr lang="tr-TR" altLang="en-US" noProof="0" dirty="0" smtClean="0"/>
              <a:t> time</a:t>
            </a:r>
          </a:p>
          <a:p>
            <a:pPr lvl="1"/>
            <a:r>
              <a:rPr lang="tr-TR" altLang="en-US" noProof="0" dirty="0" err="1" smtClean="0"/>
              <a:t>wait</a:t>
            </a:r>
            <a:r>
              <a:rPr lang="tr-TR" altLang="en-US" noProof="0" dirty="0" smtClean="0"/>
              <a:t> </a:t>
            </a:r>
            <a:r>
              <a:rPr lang="tr-TR" altLang="en-US" noProof="0" dirty="0" err="1" smtClean="0"/>
              <a:t>event</a:t>
            </a:r>
            <a:r>
              <a:rPr lang="tr-TR" altLang="en-US" noProof="0" dirty="0" smtClean="0"/>
              <a:t>, </a:t>
            </a:r>
            <a:r>
              <a:rPr lang="tr-TR" altLang="en-US" noProof="0" dirty="0" err="1" smtClean="0"/>
              <a:t>signal</a:t>
            </a:r>
            <a:r>
              <a:rPr lang="tr-TR" altLang="en-US" noProof="0" dirty="0" smtClean="0"/>
              <a:t> </a:t>
            </a:r>
            <a:r>
              <a:rPr lang="tr-TR" altLang="en-US" noProof="0" dirty="0" err="1" smtClean="0"/>
              <a:t>event</a:t>
            </a:r>
            <a:endParaRPr lang="tr-TR" altLang="en-US" noProof="0" dirty="0" smtClean="0"/>
          </a:p>
          <a:p>
            <a:pPr lvl="1"/>
            <a:r>
              <a:rPr lang="tr-TR" altLang="en-US" noProof="0" dirty="0" err="1" smtClean="0"/>
              <a:t>allocate</a:t>
            </a:r>
            <a:r>
              <a:rPr lang="tr-TR" altLang="en-US" noProof="0" dirty="0" smtClean="0"/>
              <a:t> </a:t>
            </a:r>
            <a:r>
              <a:rPr lang="tr-TR" altLang="en-US" noProof="0" dirty="0" err="1" smtClean="0"/>
              <a:t>and</a:t>
            </a:r>
            <a:r>
              <a:rPr lang="tr-TR" altLang="en-US" noProof="0" dirty="0" smtClean="0"/>
              <a:t> </a:t>
            </a:r>
            <a:r>
              <a:rPr lang="tr-TR" altLang="en-US" noProof="0" dirty="0" err="1" smtClean="0"/>
              <a:t>free</a:t>
            </a:r>
            <a:r>
              <a:rPr lang="tr-TR" altLang="en-US" noProof="0" dirty="0" smtClean="0"/>
              <a:t> memory</a:t>
            </a:r>
          </a:p>
          <a:p>
            <a:pPr lvl="1"/>
            <a:r>
              <a:rPr lang="en-US" altLang="en-US" dirty="0"/>
              <a:t>acquire </a:t>
            </a:r>
            <a:r>
              <a:rPr lang="en-US" altLang="en-US" dirty="0" smtClean="0"/>
              <a:t>lock </a:t>
            </a:r>
            <a:r>
              <a:rPr lang="en-US" altLang="en-US" dirty="0"/>
              <a:t>and release </a:t>
            </a:r>
            <a:r>
              <a:rPr lang="en-US" altLang="en-US" dirty="0" smtClean="0"/>
              <a:t>lock </a:t>
            </a:r>
            <a:r>
              <a:rPr lang="tr-TR" altLang="en-US" noProof="0" dirty="0" err="1" smtClean="0"/>
              <a:t>processler</a:t>
            </a:r>
            <a:r>
              <a:rPr lang="tr-TR" altLang="en-US" noProof="0" dirty="0" smtClean="0"/>
              <a:t> arasında paylaşılan verilere erişimi yönetmek için</a:t>
            </a:r>
            <a:endParaRPr lang="tr-TR" altLang="en-US" noProof="0" dirty="0"/>
          </a:p>
        </p:txBody>
      </p:sp>
    </p:spTree>
    <p:extLst>
      <p:ext uri="{BB962C8B-B14F-4D97-AF65-F5344CB8AC3E}">
        <p14:creationId xmlns:p14="http://schemas.microsoft.com/office/powerpoint/2010/main" val="30538565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xmlns="" id="{99A476BD-0E04-4E34-92A4-16BA034F5126}"/>
              </a:ext>
            </a:extLst>
          </p:cNvPr>
          <p:cNvSpPr>
            <a:spLocks noGrp="1" noChangeArrowheads="1"/>
          </p:cNvSpPr>
          <p:nvPr>
            <p:ph type="title"/>
          </p:nvPr>
        </p:nvSpPr>
        <p:spPr>
          <a:xfrm>
            <a:off x="457200" y="215900"/>
            <a:ext cx="8062913" cy="576263"/>
          </a:xfrm>
        </p:spPr>
        <p:txBody>
          <a:bodyPr>
            <a:normAutofit fontScale="90000"/>
          </a:bodyPr>
          <a:lstStyle/>
          <a:p>
            <a:r>
              <a:rPr lang="tr-TR" altLang="en-US" noProof="0" dirty="0" smtClean="0"/>
              <a:t>Örnek: </a:t>
            </a:r>
            <a:r>
              <a:rPr lang="tr-TR" altLang="en-US" noProof="0" dirty="0" err="1" smtClean="0"/>
              <a:t>Arduino</a:t>
            </a:r>
            <a:endParaRPr lang="tr-TR" altLang="en-US" noProof="0" dirty="0"/>
          </a:p>
        </p:txBody>
      </p:sp>
      <p:sp>
        <p:nvSpPr>
          <p:cNvPr id="56323" name="Content Placeholder 2">
            <a:extLst>
              <a:ext uri="{FF2B5EF4-FFF2-40B4-BE49-F238E27FC236}">
                <a16:creationId xmlns:a16="http://schemas.microsoft.com/office/drawing/2014/main" xmlns="" id="{1F501235-9681-4141-B622-1D7728DD9EB5}"/>
              </a:ext>
            </a:extLst>
          </p:cNvPr>
          <p:cNvSpPr>
            <a:spLocks noGrp="1" noChangeArrowheads="1"/>
          </p:cNvSpPr>
          <p:nvPr>
            <p:ph idx="1"/>
          </p:nvPr>
        </p:nvSpPr>
        <p:spPr>
          <a:xfrm>
            <a:off x="755650" y="1245997"/>
            <a:ext cx="3538538" cy="3880428"/>
          </a:xfrm>
        </p:spPr>
        <p:txBody>
          <a:bodyPr>
            <a:normAutofit/>
          </a:bodyPr>
          <a:lstStyle/>
          <a:p>
            <a:r>
              <a:rPr lang="tr-TR" altLang="en-US" noProof="0" dirty="0" err="1" smtClean="0"/>
              <a:t>Single-tasking</a:t>
            </a:r>
            <a:endParaRPr lang="tr-TR" altLang="en-US" noProof="0" dirty="0" smtClean="0"/>
          </a:p>
          <a:p>
            <a:r>
              <a:rPr lang="tr-TR" altLang="en-US" noProof="0" dirty="0" smtClean="0"/>
              <a:t>No </a:t>
            </a:r>
            <a:r>
              <a:rPr lang="tr-TR" altLang="en-US" noProof="0" dirty="0" err="1" smtClean="0"/>
              <a:t>operating</a:t>
            </a:r>
            <a:r>
              <a:rPr lang="tr-TR" altLang="en-US" noProof="0" dirty="0" smtClean="0"/>
              <a:t> </a:t>
            </a:r>
            <a:r>
              <a:rPr lang="tr-TR" altLang="en-US" noProof="0" dirty="0" err="1" smtClean="0"/>
              <a:t>system</a:t>
            </a:r>
            <a:endParaRPr lang="tr-TR" altLang="en-US" noProof="0" dirty="0" smtClean="0"/>
          </a:p>
          <a:p>
            <a:r>
              <a:rPr lang="tr-TR" altLang="en-US" noProof="0" dirty="0" smtClean="0"/>
              <a:t>Programs (</a:t>
            </a:r>
            <a:r>
              <a:rPr lang="tr-TR" altLang="en-US" noProof="0" dirty="0" err="1" smtClean="0"/>
              <a:t>sketch</a:t>
            </a:r>
            <a:r>
              <a:rPr lang="tr-TR" altLang="en-US" noProof="0" dirty="0" smtClean="0"/>
              <a:t>) </a:t>
            </a:r>
            <a:r>
              <a:rPr lang="tr-TR" altLang="en-US" noProof="0" dirty="0" err="1" smtClean="0"/>
              <a:t>loaded</a:t>
            </a:r>
            <a:r>
              <a:rPr lang="tr-TR" altLang="en-US" noProof="0" dirty="0" smtClean="0"/>
              <a:t> </a:t>
            </a:r>
            <a:r>
              <a:rPr lang="tr-TR" altLang="en-US" noProof="0" dirty="0" err="1" smtClean="0"/>
              <a:t>via</a:t>
            </a:r>
            <a:r>
              <a:rPr lang="tr-TR" altLang="en-US" noProof="0" dirty="0" smtClean="0"/>
              <a:t> USB </a:t>
            </a:r>
            <a:r>
              <a:rPr lang="tr-TR" altLang="en-US" noProof="0" dirty="0" err="1" smtClean="0"/>
              <a:t>into</a:t>
            </a:r>
            <a:r>
              <a:rPr lang="tr-TR" altLang="en-US" noProof="0" dirty="0" smtClean="0"/>
              <a:t> </a:t>
            </a:r>
            <a:r>
              <a:rPr lang="tr-TR" altLang="en-US" noProof="0" dirty="0" err="1" smtClean="0"/>
              <a:t>flash</a:t>
            </a:r>
            <a:r>
              <a:rPr lang="tr-TR" altLang="en-US" noProof="0" dirty="0" smtClean="0"/>
              <a:t> memory</a:t>
            </a:r>
          </a:p>
          <a:p>
            <a:r>
              <a:rPr lang="tr-TR" altLang="en-US" noProof="0" dirty="0" err="1" smtClean="0"/>
              <a:t>Single</a:t>
            </a:r>
            <a:r>
              <a:rPr lang="tr-TR" altLang="en-US" noProof="0" dirty="0" smtClean="0"/>
              <a:t> memory </a:t>
            </a:r>
            <a:r>
              <a:rPr lang="tr-TR" altLang="en-US" noProof="0" dirty="0" err="1" smtClean="0"/>
              <a:t>space</a:t>
            </a:r>
            <a:endParaRPr lang="tr-TR" altLang="en-US" noProof="0" dirty="0" smtClean="0"/>
          </a:p>
          <a:p>
            <a:r>
              <a:rPr lang="tr-TR" altLang="en-US" noProof="0" dirty="0" err="1" smtClean="0"/>
              <a:t>Boot</a:t>
            </a:r>
            <a:r>
              <a:rPr lang="tr-TR" altLang="en-US" noProof="0" dirty="0" smtClean="0"/>
              <a:t> </a:t>
            </a:r>
            <a:r>
              <a:rPr lang="tr-TR" altLang="en-US" noProof="0" dirty="0" err="1" smtClean="0"/>
              <a:t>loader</a:t>
            </a:r>
            <a:r>
              <a:rPr lang="tr-TR" altLang="en-US" noProof="0" dirty="0" smtClean="0"/>
              <a:t> </a:t>
            </a:r>
            <a:r>
              <a:rPr lang="tr-TR" altLang="en-US" noProof="0" dirty="0" err="1" smtClean="0"/>
              <a:t>loads</a:t>
            </a:r>
            <a:r>
              <a:rPr lang="tr-TR" altLang="en-US" noProof="0" dirty="0" smtClean="0"/>
              <a:t> program</a:t>
            </a:r>
          </a:p>
          <a:p>
            <a:r>
              <a:rPr lang="tr-TR" altLang="en-US" noProof="0" dirty="0" smtClean="0"/>
              <a:t>Program </a:t>
            </a:r>
            <a:r>
              <a:rPr lang="tr-TR" altLang="en-US" noProof="0" dirty="0" err="1" smtClean="0"/>
              <a:t>exit</a:t>
            </a:r>
            <a:r>
              <a:rPr lang="tr-TR" altLang="en-US" noProof="0" dirty="0" smtClean="0"/>
              <a:t> -&gt; </a:t>
            </a:r>
            <a:r>
              <a:rPr lang="tr-TR" altLang="en-US" noProof="0" dirty="0" err="1" smtClean="0"/>
              <a:t>shell</a:t>
            </a:r>
            <a:r>
              <a:rPr lang="tr-TR" altLang="en-US" noProof="0" dirty="0" smtClean="0"/>
              <a:t> </a:t>
            </a:r>
            <a:r>
              <a:rPr lang="tr-TR" altLang="en-US" noProof="0" dirty="0" err="1" smtClean="0"/>
              <a:t>reloaded</a:t>
            </a:r>
            <a:endParaRPr lang="tr-TR" altLang="en-US" noProof="0" dirty="0"/>
          </a:p>
        </p:txBody>
      </p:sp>
      <p:sp>
        <p:nvSpPr>
          <p:cNvPr id="56324" name="Rectangle 5">
            <a:extLst>
              <a:ext uri="{FF2B5EF4-FFF2-40B4-BE49-F238E27FC236}">
                <a16:creationId xmlns:a16="http://schemas.microsoft.com/office/drawing/2014/main" xmlns="" id="{EE74204F-304A-484C-931B-3D190F5E8B8A}"/>
              </a:ext>
            </a:extLst>
          </p:cNvPr>
          <p:cNvSpPr>
            <a:spLocks noChangeArrowheads="1"/>
          </p:cNvSpPr>
          <p:nvPr/>
        </p:nvSpPr>
        <p:spPr bwMode="auto">
          <a:xfrm>
            <a:off x="4397375" y="4372519"/>
            <a:ext cx="5029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50000"/>
              </a:spcBef>
              <a:buSzPct val="90000"/>
              <a:buFont typeface="Monotype Sorts" pitchFamily="-84" charset="2"/>
              <a:buNone/>
            </a:pPr>
            <a:r>
              <a:rPr lang="en-US" altLang="en-US" dirty="0"/>
              <a:t>At system startup          running a program</a:t>
            </a:r>
          </a:p>
          <a:p>
            <a:pPr>
              <a:spcBef>
                <a:spcPct val="50000"/>
              </a:spcBef>
              <a:buSzPct val="90000"/>
              <a:buFont typeface="Monotype Sorts" pitchFamily="-84" charset="2"/>
              <a:buNone/>
            </a:pPr>
            <a:endParaRPr lang="en-US" altLang="en-US" dirty="0"/>
          </a:p>
        </p:txBody>
      </p:sp>
      <p:pic>
        <p:nvPicPr>
          <p:cNvPr id="56325" name="Picture 2">
            <a:extLst>
              <a:ext uri="{FF2B5EF4-FFF2-40B4-BE49-F238E27FC236}">
                <a16:creationId xmlns:a16="http://schemas.microsoft.com/office/drawing/2014/main" xmlns="" id="{3D7E9EC8-C0AA-4A87-B993-D1E4AABF4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8953" y="1266090"/>
            <a:ext cx="3931159" cy="30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3144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a:extLst>
              <a:ext uri="{FF2B5EF4-FFF2-40B4-BE49-F238E27FC236}">
                <a16:creationId xmlns:a16="http://schemas.microsoft.com/office/drawing/2014/main" xmlns="" id="{8C7AD885-D28A-4AE1-BCC0-082E8F9D4ACA}"/>
              </a:ext>
            </a:extLst>
          </p:cNvPr>
          <p:cNvSpPr>
            <a:spLocks noGrp="1" noChangeArrowheads="1"/>
          </p:cNvSpPr>
          <p:nvPr>
            <p:ph type="title"/>
          </p:nvPr>
        </p:nvSpPr>
        <p:spPr>
          <a:xfrm>
            <a:off x="457200" y="215900"/>
            <a:ext cx="8040688" cy="576263"/>
          </a:xfrm>
        </p:spPr>
        <p:txBody>
          <a:bodyPr>
            <a:normAutofit fontScale="90000"/>
          </a:bodyPr>
          <a:lstStyle/>
          <a:p>
            <a:r>
              <a:rPr lang="tr-TR" altLang="en-US" noProof="0" dirty="0" smtClean="0"/>
              <a:t>Örnek: </a:t>
            </a:r>
            <a:r>
              <a:rPr lang="tr-TR" altLang="en-US" noProof="0" dirty="0" err="1" smtClean="0"/>
              <a:t>FreeBSD</a:t>
            </a:r>
            <a:endParaRPr lang="tr-TR" altLang="en-US" noProof="0" dirty="0"/>
          </a:p>
        </p:txBody>
      </p:sp>
      <p:sp>
        <p:nvSpPr>
          <p:cNvPr id="57347" name="Content Placeholder 2">
            <a:extLst>
              <a:ext uri="{FF2B5EF4-FFF2-40B4-BE49-F238E27FC236}">
                <a16:creationId xmlns:a16="http://schemas.microsoft.com/office/drawing/2014/main" xmlns="" id="{3553DF37-09AA-4821-AFCB-D93A473E1923}"/>
              </a:ext>
            </a:extLst>
          </p:cNvPr>
          <p:cNvSpPr>
            <a:spLocks noGrp="1" noChangeArrowheads="1"/>
          </p:cNvSpPr>
          <p:nvPr>
            <p:ph idx="1"/>
          </p:nvPr>
        </p:nvSpPr>
        <p:spPr>
          <a:xfrm>
            <a:off x="869950" y="1118305"/>
            <a:ext cx="4777224" cy="4388196"/>
          </a:xfrm>
        </p:spPr>
        <p:txBody>
          <a:bodyPr>
            <a:normAutofit fontScale="92500" lnSpcReduction="20000"/>
          </a:bodyPr>
          <a:lstStyle/>
          <a:p>
            <a:r>
              <a:rPr lang="tr-TR" dirty="0"/>
              <a:t>Berkeley UNIX'ten </a:t>
            </a:r>
            <a:r>
              <a:rPr lang="tr-TR" dirty="0" smtClean="0"/>
              <a:t>türetilmiştir.</a:t>
            </a:r>
            <a:endParaRPr lang="tr-TR" altLang="en-US" noProof="0" dirty="0" smtClean="0"/>
          </a:p>
          <a:p>
            <a:r>
              <a:rPr lang="tr-TR" altLang="en-US" noProof="0" dirty="0" smtClean="0"/>
              <a:t>Multitasking </a:t>
            </a:r>
            <a:r>
              <a:rPr lang="tr-TR" dirty="0"/>
              <a:t>sistemine bir </a:t>
            </a:r>
            <a:r>
              <a:rPr lang="tr-TR" dirty="0" smtClean="0"/>
              <a:t>örnektir.</a:t>
            </a:r>
            <a:endParaRPr lang="tr-TR" altLang="en-US" noProof="0" dirty="0" smtClean="0"/>
          </a:p>
          <a:p>
            <a:r>
              <a:rPr lang="tr-TR" noProof="0" dirty="0" smtClean="0"/>
              <a:t>Bir kullanıcı sistemde oturum açtığında, kullanıcının istediği </a:t>
            </a:r>
            <a:r>
              <a:rPr lang="tr-TR" noProof="0" dirty="0" err="1" smtClean="0"/>
              <a:t>shell</a:t>
            </a:r>
            <a:r>
              <a:rPr lang="tr-TR" noProof="0" dirty="0" smtClean="0"/>
              <a:t> çalıştırılır. </a:t>
            </a:r>
            <a:r>
              <a:rPr lang="tr-TR" dirty="0"/>
              <a:t>komutları bekler ve kullanıcının istediği programları çalıştırır. </a:t>
            </a:r>
          </a:p>
          <a:p>
            <a:r>
              <a:rPr lang="tr-TR" altLang="en-US" noProof="0" dirty="0" smtClean="0"/>
              <a:t>Shell </a:t>
            </a:r>
            <a:r>
              <a:rPr lang="tr-TR" altLang="en-US" noProof="0" dirty="0" err="1" smtClean="0"/>
              <a:t>process</a:t>
            </a:r>
            <a:r>
              <a:rPr lang="tr-TR" altLang="en-US" noProof="0" dirty="0" smtClean="0"/>
              <a:t> oluşturmak için </a:t>
            </a:r>
            <a:r>
              <a:rPr lang="tr-TR" altLang="en-US" noProof="0" dirty="0" err="1" smtClean="0"/>
              <a:t>fork</a:t>
            </a:r>
            <a:r>
              <a:rPr lang="tr-TR" altLang="en-US" noProof="0" dirty="0" smtClean="0"/>
              <a:t>() sistem çağrısı çalıştırılır</a:t>
            </a:r>
          </a:p>
          <a:p>
            <a:pPr lvl="1"/>
            <a:r>
              <a:rPr lang="tr-TR" altLang="en-US" noProof="0" dirty="0" err="1" smtClean="0"/>
              <a:t>exec</a:t>
            </a:r>
            <a:r>
              <a:rPr lang="tr-TR" altLang="en-US" noProof="0" dirty="0" smtClean="0"/>
              <a:t>() programın </a:t>
            </a:r>
            <a:r>
              <a:rPr lang="tr-TR" altLang="en-US" noProof="0" dirty="0" err="1" smtClean="0"/>
              <a:t>processe</a:t>
            </a:r>
            <a:r>
              <a:rPr lang="tr-TR" altLang="en-US" noProof="0" dirty="0" smtClean="0"/>
              <a:t> yüklenmesini için çalıştırılır</a:t>
            </a:r>
          </a:p>
          <a:p>
            <a:pPr lvl="1"/>
            <a:r>
              <a:rPr lang="tr-TR" altLang="en-US" noProof="0" dirty="0" smtClean="0"/>
              <a:t>Shell </a:t>
            </a:r>
            <a:r>
              <a:rPr lang="tr-TR" altLang="en-US" noProof="0" dirty="0" err="1" smtClean="0"/>
              <a:t>processin</a:t>
            </a:r>
            <a:r>
              <a:rPr lang="tr-TR" altLang="en-US" noProof="0" dirty="0" smtClean="0"/>
              <a:t> sonlanmasını bekler ya da diğer kullanıcı komutlarını ele alır</a:t>
            </a:r>
          </a:p>
          <a:p>
            <a:r>
              <a:rPr lang="tr-TR" altLang="en-US" noProof="0" dirty="0" err="1" smtClean="0"/>
              <a:t>Process</a:t>
            </a:r>
            <a:r>
              <a:rPr lang="tr-TR" altLang="en-US" noProof="0" dirty="0" smtClean="0"/>
              <a:t> işlemi yapıldıktan sonra </a:t>
            </a:r>
            <a:r>
              <a:rPr lang="tr-TR" altLang="en-US" noProof="0" dirty="0" err="1" smtClean="0"/>
              <a:t>exit</a:t>
            </a:r>
            <a:r>
              <a:rPr lang="tr-TR" altLang="en-US" noProof="0" dirty="0" smtClean="0"/>
              <a:t>() sistem çağrısı ile sonlanır, </a:t>
            </a:r>
            <a:r>
              <a:rPr lang="tr-TR" altLang="en-US" noProof="0" dirty="0" err="1" smtClean="0"/>
              <a:t>process</a:t>
            </a:r>
            <a:r>
              <a:rPr lang="tr-TR" altLang="en-US" noProof="0" dirty="0" smtClean="0"/>
              <a:t> </a:t>
            </a:r>
            <a:r>
              <a:rPr lang="tr-TR" altLang="en-US" noProof="0" dirty="0" err="1" smtClean="0"/>
              <a:t>status</a:t>
            </a:r>
            <a:r>
              <a:rPr lang="tr-TR" altLang="en-US" noProof="0" dirty="0" smtClean="0"/>
              <a:t> kodu geri döndürür:</a:t>
            </a:r>
          </a:p>
          <a:p>
            <a:pPr lvl="1"/>
            <a:r>
              <a:rPr lang="tr-TR" altLang="en-US" noProof="0" dirty="0" smtClean="0"/>
              <a:t> </a:t>
            </a:r>
            <a:r>
              <a:rPr lang="tr-TR" altLang="en-US" noProof="0" dirty="0" err="1" smtClean="0"/>
              <a:t>code</a:t>
            </a:r>
            <a:r>
              <a:rPr lang="tr-TR" altLang="en-US" noProof="0" dirty="0" smtClean="0"/>
              <a:t> = 0 – </a:t>
            </a:r>
            <a:r>
              <a:rPr lang="tr-TR" altLang="en-US" noProof="0" dirty="0" err="1" smtClean="0"/>
              <a:t>no</a:t>
            </a:r>
            <a:r>
              <a:rPr lang="tr-TR" altLang="en-US" noProof="0" dirty="0" smtClean="0"/>
              <a:t> </a:t>
            </a:r>
            <a:r>
              <a:rPr lang="tr-TR" altLang="en-US" noProof="0" dirty="0" err="1" smtClean="0"/>
              <a:t>error</a:t>
            </a:r>
            <a:r>
              <a:rPr lang="tr-TR" altLang="en-US" noProof="0" dirty="0" smtClean="0"/>
              <a:t> </a:t>
            </a:r>
          </a:p>
          <a:p>
            <a:pPr lvl="1"/>
            <a:r>
              <a:rPr lang="tr-TR" altLang="en-US" noProof="0" dirty="0" smtClean="0"/>
              <a:t> </a:t>
            </a:r>
            <a:r>
              <a:rPr lang="tr-TR" altLang="en-US" noProof="0" dirty="0" err="1" smtClean="0"/>
              <a:t>code</a:t>
            </a:r>
            <a:r>
              <a:rPr lang="tr-TR" altLang="en-US" noProof="0" dirty="0" smtClean="0"/>
              <a:t> &gt; 0 – </a:t>
            </a:r>
            <a:r>
              <a:rPr lang="tr-TR" altLang="en-US" noProof="0" dirty="0" err="1" smtClean="0"/>
              <a:t>error</a:t>
            </a:r>
            <a:r>
              <a:rPr lang="tr-TR" altLang="en-US" noProof="0" dirty="0" smtClean="0"/>
              <a:t> </a:t>
            </a:r>
            <a:r>
              <a:rPr lang="tr-TR" altLang="en-US" noProof="0" dirty="0" err="1" smtClean="0"/>
              <a:t>code</a:t>
            </a:r>
            <a:endParaRPr lang="tr-TR" altLang="en-US" noProof="0" dirty="0" smtClean="0"/>
          </a:p>
          <a:p>
            <a:endParaRPr lang="tr-TR" altLang="en-US" noProof="0" dirty="0"/>
          </a:p>
        </p:txBody>
      </p:sp>
      <p:pic>
        <p:nvPicPr>
          <p:cNvPr id="57348" name="Picture 2">
            <a:extLst>
              <a:ext uri="{FF2B5EF4-FFF2-40B4-BE49-F238E27FC236}">
                <a16:creationId xmlns:a16="http://schemas.microsoft.com/office/drawing/2014/main" xmlns="" id="{A51BFFAE-589E-4BC3-AFB7-2D6A9C24A2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9138" y="1389190"/>
            <a:ext cx="2698750"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813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a:extLst>
              <a:ext uri="{FF2B5EF4-FFF2-40B4-BE49-F238E27FC236}">
                <a16:creationId xmlns:a16="http://schemas.microsoft.com/office/drawing/2014/main" xmlns="" id="{A1101D3E-F01E-4DD1-88DC-B60A703EA3DB}"/>
              </a:ext>
            </a:extLst>
          </p:cNvPr>
          <p:cNvSpPr>
            <a:spLocks noGrp="1" noChangeArrowheads="1"/>
          </p:cNvSpPr>
          <p:nvPr>
            <p:ph type="title"/>
          </p:nvPr>
        </p:nvSpPr>
        <p:spPr>
          <a:xfrm>
            <a:off x="512763" y="225425"/>
            <a:ext cx="8021637" cy="576263"/>
          </a:xfrm>
        </p:spPr>
        <p:txBody>
          <a:bodyPr>
            <a:normAutofit fontScale="90000"/>
          </a:bodyPr>
          <a:lstStyle/>
          <a:p>
            <a:r>
              <a:rPr lang="tr-TR" altLang="en-US" noProof="0" dirty="0" smtClean="0"/>
              <a:t>Sistem Çağrı Türleri</a:t>
            </a:r>
            <a:endParaRPr lang="tr-TR" altLang="en-US" noProof="0" dirty="0"/>
          </a:p>
        </p:txBody>
      </p:sp>
      <p:sp>
        <p:nvSpPr>
          <p:cNvPr id="46082" name="Rectangle 4">
            <a:extLst>
              <a:ext uri="{FF2B5EF4-FFF2-40B4-BE49-F238E27FC236}">
                <a16:creationId xmlns:a16="http://schemas.microsoft.com/office/drawing/2014/main" xmlns="" id="{4156D97E-B3F7-4D08-9926-F21EAB5326AF}"/>
              </a:ext>
            </a:extLst>
          </p:cNvPr>
          <p:cNvSpPr>
            <a:spLocks noGrp="1" noChangeArrowheads="1"/>
          </p:cNvSpPr>
          <p:nvPr>
            <p:ph idx="1"/>
          </p:nvPr>
        </p:nvSpPr>
        <p:spPr>
          <a:xfrm>
            <a:off x="801688" y="1233488"/>
            <a:ext cx="7732712" cy="4530725"/>
          </a:xfrm>
        </p:spPr>
        <p:txBody>
          <a:bodyPr>
            <a:normAutofit/>
          </a:bodyPr>
          <a:lstStyle/>
          <a:p>
            <a:r>
              <a:rPr lang="tr-TR" altLang="en-US" noProof="0" dirty="0" smtClean="0"/>
              <a:t>File </a:t>
            </a:r>
            <a:r>
              <a:rPr lang="tr-TR" altLang="en-US" noProof="0" dirty="0" err="1" smtClean="0"/>
              <a:t>management</a:t>
            </a:r>
            <a:endParaRPr lang="tr-TR" altLang="en-US" noProof="0" dirty="0" smtClean="0"/>
          </a:p>
          <a:p>
            <a:pPr lvl="1"/>
            <a:r>
              <a:rPr lang="tr-TR" altLang="en-US" noProof="0" dirty="0" smtClean="0"/>
              <a:t>create file, </a:t>
            </a:r>
            <a:r>
              <a:rPr lang="tr-TR" altLang="en-US" noProof="0" dirty="0" err="1" smtClean="0"/>
              <a:t>delete</a:t>
            </a:r>
            <a:r>
              <a:rPr lang="tr-TR" altLang="en-US" noProof="0" dirty="0" smtClean="0"/>
              <a:t> file</a:t>
            </a:r>
          </a:p>
          <a:p>
            <a:pPr lvl="1"/>
            <a:r>
              <a:rPr lang="tr-TR" altLang="en-US" noProof="0" dirty="0" err="1" smtClean="0"/>
              <a:t>open</a:t>
            </a:r>
            <a:r>
              <a:rPr lang="tr-TR" altLang="en-US" noProof="0" dirty="0" smtClean="0"/>
              <a:t>, </a:t>
            </a:r>
            <a:r>
              <a:rPr lang="tr-TR" altLang="en-US" noProof="0" dirty="0" err="1" smtClean="0"/>
              <a:t>close</a:t>
            </a:r>
            <a:r>
              <a:rPr lang="tr-TR" altLang="en-US" noProof="0" dirty="0" smtClean="0"/>
              <a:t> file</a:t>
            </a:r>
          </a:p>
          <a:p>
            <a:pPr lvl="1"/>
            <a:r>
              <a:rPr lang="tr-TR" altLang="en-US" noProof="0" dirty="0" err="1" smtClean="0"/>
              <a:t>read</a:t>
            </a:r>
            <a:r>
              <a:rPr lang="tr-TR" altLang="en-US" noProof="0" dirty="0" smtClean="0"/>
              <a:t>, </a:t>
            </a:r>
            <a:r>
              <a:rPr lang="tr-TR" altLang="en-US" noProof="0" dirty="0" err="1" smtClean="0"/>
              <a:t>write</a:t>
            </a:r>
            <a:r>
              <a:rPr lang="tr-TR" altLang="en-US" noProof="0" dirty="0" smtClean="0"/>
              <a:t>, </a:t>
            </a:r>
            <a:r>
              <a:rPr lang="tr-TR" altLang="en-US" noProof="0" dirty="0" err="1" smtClean="0"/>
              <a:t>reposition</a:t>
            </a:r>
            <a:r>
              <a:rPr lang="tr-TR" altLang="en-US" noProof="0" dirty="0" smtClean="0"/>
              <a:t>(dosyanın herhangi bir yerine atlamak için örneğin dosyanın sonuna gitmek için)</a:t>
            </a:r>
          </a:p>
          <a:p>
            <a:pPr lvl="1"/>
            <a:r>
              <a:rPr lang="tr-TR" altLang="en-US" noProof="0" dirty="0" err="1" smtClean="0"/>
              <a:t>get</a:t>
            </a:r>
            <a:r>
              <a:rPr lang="tr-TR" altLang="en-US" noProof="0" dirty="0" smtClean="0"/>
              <a:t> </a:t>
            </a:r>
            <a:r>
              <a:rPr lang="tr-TR" altLang="en-US" noProof="0" dirty="0" err="1" smtClean="0"/>
              <a:t>and</a:t>
            </a:r>
            <a:r>
              <a:rPr lang="tr-TR" altLang="en-US" noProof="0" dirty="0" smtClean="0"/>
              <a:t> set file </a:t>
            </a:r>
            <a:r>
              <a:rPr lang="tr-TR" altLang="en-US" noProof="0" dirty="0" err="1" smtClean="0"/>
              <a:t>attributes</a:t>
            </a:r>
            <a:endParaRPr lang="tr-TR" altLang="en-US" noProof="0" dirty="0" smtClean="0"/>
          </a:p>
          <a:p>
            <a:r>
              <a:rPr lang="tr-TR" altLang="en-US" noProof="0" dirty="0" smtClean="0"/>
              <a:t>Device </a:t>
            </a:r>
            <a:r>
              <a:rPr lang="tr-TR" altLang="en-US" noProof="0" dirty="0" err="1" smtClean="0"/>
              <a:t>management</a:t>
            </a:r>
            <a:endParaRPr lang="tr-TR" altLang="en-US" noProof="0" dirty="0" smtClean="0"/>
          </a:p>
          <a:p>
            <a:pPr lvl="1"/>
            <a:r>
              <a:rPr lang="tr-TR" altLang="en-US" noProof="0" dirty="0" err="1" smtClean="0"/>
              <a:t>request</a:t>
            </a:r>
            <a:r>
              <a:rPr lang="tr-TR" altLang="en-US" noProof="0" dirty="0" smtClean="0"/>
              <a:t> </a:t>
            </a:r>
            <a:r>
              <a:rPr lang="tr-TR" altLang="en-US" noProof="0" dirty="0" err="1" smtClean="0"/>
              <a:t>device</a:t>
            </a:r>
            <a:r>
              <a:rPr lang="tr-TR" altLang="en-US" noProof="0" dirty="0" smtClean="0"/>
              <a:t>, </a:t>
            </a:r>
            <a:r>
              <a:rPr lang="tr-TR" altLang="en-US" noProof="0" dirty="0" err="1" smtClean="0"/>
              <a:t>release</a:t>
            </a:r>
            <a:r>
              <a:rPr lang="tr-TR" altLang="en-US" noProof="0" dirty="0" smtClean="0"/>
              <a:t> </a:t>
            </a:r>
            <a:r>
              <a:rPr lang="tr-TR" altLang="en-US" noProof="0" dirty="0" err="1" smtClean="0"/>
              <a:t>device</a:t>
            </a:r>
            <a:endParaRPr lang="tr-TR" altLang="en-US" noProof="0" dirty="0" smtClean="0"/>
          </a:p>
          <a:p>
            <a:pPr lvl="1"/>
            <a:r>
              <a:rPr lang="tr-TR" altLang="en-US" noProof="0" dirty="0" err="1" smtClean="0"/>
              <a:t>read</a:t>
            </a:r>
            <a:r>
              <a:rPr lang="tr-TR" altLang="en-US" noProof="0" dirty="0" smtClean="0"/>
              <a:t>, </a:t>
            </a:r>
            <a:r>
              <a:rPr lang="tr-TR" altLang="en-US" noProof="0" dirty="0" err="1" smtClean="0"/>
              <a:t>write</a:t>
            </a:r>
            <a:r>
              <a:rPr lang="tr-TR" altLang="en-US" noProof="0" dirty="0" smtClean="0"/>
              <a:t>, </a:t>
            </a:r>
            <a:r>
              <a:rPr lang="tr-TR" altLang="en-US" noProof="0" dirty="0" err="1" smtClean="0"/>
              <a:t>reposition</a:t>
            </a:r>
            <a:endParaRPr lang="tr-TR" altLang="en-US" noProof="0" dirty="0" smtClean="0"/>
          </a:p>
          <a:p>
            <a:pPr lvl="1"/>
            <a:r>
              <a:rPr lang="tr-TR" altLang="en-US" noProof="0" dirty="0" err="1" smtClean="0"/>
              <a:t>get</a:t>
            </a:r>
            <a:r>
              <a:rPr lang="tr-TR" altLang="en-US" noProof="0" dirty="0" smtClean="0"/>
              <a:t> </a:t>
            </a:r>
            <a:r>
              <a:rPr lang="tr-TR" altLang="en-US" noProof="0" dirty="0" err="1" smtClean="0"/>
              <a:t>device</a:t>
            </a:r>
            <a:r>
              <a:rPr lang="tr-TR" altLang="en-US" noProof="0" dirty="0" smtClean="0"/>
              <a:t> </a:t>
            </a:r>
            <a:r>
              <a:rPr lang="tr-TR" altLang="en-US" noProof="0" dirty="0" err="1" smtClean="0"/>
              <a:t>attributes</a:t>
            </a:r>
            <a:r>
              <a:rPr lang="tr-TR" altLang="en-US" noProof="0" dirty="0" smtClean="0"/>
              <a:t>, set </a:t>
            </a:r>
            <a:r>
              <a:rPr lang="tr-TR" altLang="en-US" noProof="0" dirty="0" err="1" smtClean="0"/>
              <a:t>device</a:t>
            </a:r>
            <a:r>
              <a:rPr lang="tr-TR" altLang="en-US" noProof="0" dirty="0" smtClean="0"/>
              <a:t> </a:t>
            </a:r>
            <a:r>
              <a:rPr lang="tr-TR" altLang="en-US" noProof="0" dirty="0" err="1" smtClean="0"/>
              <a:t>attributes</a:t>
            </a:r>
            <a:endParaRPr lang="tr-TR" altLang="en-US" noProof="0" dirty="0" smtClean="0"/>
          </a:p>
          <a:p>
            <a:pPr lvl="1"/>
            <a:r>
              <a:rPr lang="tr-TR" altLang="en-US" noProof="0" dirty="0" err="1" smtClean="0"/>
              <a:t>logically</a:t>
            </a:r>
            <a:r>
              <a:rPr lang="tr-TR" altLang="en-US" noProof="0" dirty="0" smtClean="0"/>
              <a:t> </a:t>
            </a:r>
            <a:r>
              <a:rPr lang="tr-TR" altLang="en-US" noProof="0" dirty="0" err="1" smtClean="0"/>
              <a:t>attach</a:t>
            </a:r>
            <a:r>
              <a:rPr lang="tr-TR" altLang="en-US" noProof="0" dirty="0" smtClean="0"/>
              <a:t> </a:t>
            </a:r>
            <a:r>
              <a:rPr lang="tr-TR" altLang="en-US" noProof="0" dirty="0" err="1" smtClean="0"/>
              <a:t>or</a:t>
            </a:r>
            <a:r>
              <a:rPr lang="tr-TR" altLang="en-US" noProof="0" dirty="0" smtClean="0"/>
              <a:t> </a:t>
            </a:r>
            <a:r>
              <a:rPr lang="tr-TR" altLang="en-US" noProof="0" dirty="0" err="1" smtClean="0"/>
              <a:t>detach</a:t>
            </a:r>
            <a:r>
              <a:rPr lang="tr-TR" altLang="en-US" noProof="0" dirty="0" smtClean="0"/>
              <a:t> </a:t>
            </a:r>
            <a:r>
              <a:rPr lang="tr-TR" altLang="en-US" noProof="0" dirty="0" err="1" smtClean="0"/>
              <a:t>devices</a:t>
            </a:r>
            <a:r>
              <a:rPr lang="tr-TR" altLang="en-US" noProof="0" dirty="0" smtClean="0"/>
              <a:t>*</a:t>
            </a:r>
          </a:p>
          <a:p>
            <a:pPr lvl="1"/>
            <a:endParaRPr lang="tr-TR" altLang="en-US" noProof="0" dirty="0"/>
          </a:p>
        </p:txBody>
      </p:sp>
    </p:spTree>
    <p:extLst>
      <p:ext uri="{BB962C8B-B14F-4D97-AF65-F5344CB8AC3E}">
        <p14:creationId xmlns:p14="http://schemas.microsoft.com/office/powerpoint/2010/main" val="26094582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xmlns="" id="{9F170523-A8A8-43C6-820A-D68F85AF07D4}"/>
              </a:ext>
            </a:extLst>
          </p:cNvPr>
          <p:cNvSpPr>
            <a:spLocks noGrp="1" noChangeArrowheads="1"/>
          </p:cNvSpPr>
          <p:nvPr>
            <p:ph type="title"/>
          </p:nvPr>
        </p:nvSpPr>
        <p:spPr>
          <a:xfrm>
            <a:off x="527050" y="227013"/>
            <a:ext cx="7991475" cy="576262"/>
          </a:xfrm>
        </p:spPr>
        <p:txBody>
          <a:bodyPr>
            <a:normAutofit fontScale="90000"/>
          </a:bodyPr>
          <a:lstStyle/>
          <a:p>
            <a:r>
              <a:rPr lang="tr-TR" altLang="en-US" noProof="0" dirty="0" smtClean="0"/>
              <a:t>Sistem Çağrı Türleri</a:t>
            </a:r>
            <a:endParaRPr lang="tr-TR" altLang="en-US" noProof="0" dirty="0"/>
          </a:p>
        </p:txBody>
      </p:sp>
      <p:sp>
        <p:nvSpPr>
          <p:cNvPr id="48131" name="Rectangle 4">
            <a:extLst>
              <a:ext uri="{FF2B5EF4-FFF2-40B4-BE49-F238E27FC236}">
                <a16:creationId xmlns:a16="http://schemas.microsoft.com/office/drawing/2014/main" xmlns="" id="{3E675A7B-D65B-4A2E-A667-61009784BC51}"/>
              </a:ext>
            </a:extLst>
          </p:cNvPr>
          <p:cNvSpPr>
            <a:spLocks noGrp="1" noChangeArrowheads="1"/>
          </p:cNvSpPr>
          <p:nvPr>
            <p:ph idx="1"/>
          </p:nvPr>
        </p:nvSpPr>
        <p:spPr>
          <a:xfrm>
            <a:off x="806450" y="1233488"/>
            <a:ext cx="7234238" cy="4530725"/>
          </a:xfrm>
        </p:spPr>
        <p:txBody>
          <a:bodyPr>
            <a:normAutofit fontScale="92500" lnSpcReduction="20000"/>
          </a:bodyPr>
          <a:lstStyle/>
          <a:p>
            <a:r>
              <a:rPr lang="tr-TR" altLang="en-US" noProof="0" dirty="0" smtClean="0"/>
              <a:t>Information </a:t>
            </a:r>
            <a:r>
              <a:rPr lang="tr-TR" altLang="en-US" noProof="0" dirty="0" err="1" smtClean="0"/>
              <a:t>maintenance</a:t>
            </a:r>
            <a:endParaRPr lang="tr-TR" altLang="en-US" noProof="0" dirty="0" smtClean="0"/>
          </a:p>
          <a:p>
            <a:pPr lvl="1"/>
            <a:r>
              <a:rPr lang="tr-TR" altLang="en-US" noProof="0" dirty="0" err="1" smtClean="0"/>
              <a:t>get</a:t>
            </a:r>
            <a:r>
              <a:rPr lang="tr-TR" altLang="en-US" noProof="0" dirty="0" smtClean="0"/>
              <a:t> time </a:t>
            </a:r>
            <a:r>
              <a:rPr lang="tr-TR" altLang="en-US" noProof="0" dirty="0" err="1" smtClean="0"/>
              <a:t>or</a:t>
            </a:r>
            <a:r>
              <a:rPr lang="tr-TR" altLang="en-US" noProof="0" dirty="0" smtClean="0"/>
              <a:t> </a:t>
            </a:r>
            <a:r>
              <a:rPr lang="tr-TR" altLang="en-US" noProof="0" dirty="0" err="1" smtClean="0"/>
              <a:t>date</a:t>
            </a:r>
            <a:r>
              <a:rPr lang="tr-TR" altLang="en-US" noProof="0" dirty="0" smtClean="0"/>
              <a:t>, set time </a:t>
            </a:r>
            <a:r>
              <a:rPr lang="tr-TR" altLang="en-US" noProof="0" dirty="0" err="1" smtClean="0"/>
              <a:t>or</a:t>
            </a:r>
            <a:r>
              <a:rPr lang="tr-TR" altLang="en-US" noProof="0" dirty="0" smtClean="0"/>
              <a:t> </a:t>
            </a:r>
            <a:r>
              <a:rPr lang="tr-TR" altLang="en-US" noProof="0" dirty="0" err="1" smtClean="0"/>
              <a:t>date</a:t>
            </a:r>
            <a:endParaRPr lang="tr-TR" altLang="en-US" noProof="0" dirty="0" smtClean="0"/>
          </a:p>
          <a:p>
            <a:pPr lvl="1"/>
            <a:r>
              <a:rPr lang="tr-TR" altLang="en-US" noProof="0" dirty="0" err="1" smtClean="0"/>
              <a:t>get</a:t>
            </a:r>
            <a:r>
              <a:rPr lang="tr-TR" altLang="en-US" noProof="0" dirty="0" smtClean="0"/>
              <a:t> </a:t>
            </a:r>
            <a:r>
              <a:rPr lang="tr-TR" altLang="en-US" noProof="0" dirty="0" err="1" smtClean="0"/>
              <a:t>system</a:t>
            </a:r>
            <a:r>
              <a:rPr lang="tr-TR" altLang="en-US" noProof="0" dirty="0" smtClean="0"/>
              <a:t> data, set </a:t>
            </a:r>
            <a:r>
              <a:rPr lang="tr-TR" altLang="en-US" noProof="0" dirty="0" err="1" smtClean="0"/>
              <a:t>system</a:t>
            </a:r>
            <a:r>
              <a:rPr lang="tr-TR" altLang="en-US" noProof="0" dirty="0" smtClean="0"/>
              <a:t> data</a:t>
            </a:r>
          </a:p>
          <a:p>
            <a:pPr lvl="1"/>
            <a:r>
              <a:rPr lang="tr-TR" altLang="en-US" noProof="0" dirty="0" err="1" smtClean="0"/>
              <a:t>get</a:t>
            </a:r>
            <a:r>
              <a:rPr lang="tr-TR" altLang="en-US" noProof="0" dirty="0" smtClean="0"/>
              <a:t> </a:t>
            </a:r>
            <a:r>
              <a:rPr lang="tr-TR" altLang="en-US" noProof="0" dirty="0" err="1" smtClean="0"/>
              <a:t>and</a:t>
            </a:r>
            <a:r>
              <a:rPr lang="tr-TR" altLang="en-US" noProof="0" dirty="0" smtClean="0"/>
              <a:t> set </a:t>
            </a:r>
            <a:r>
              <a:rPr lang="tr-TR" altLang="en-US" noProof="0" dirty="0" err="1" smtClean="0"/>
              <a:t>process</a:t>
            </a:r>
            <a:r>
              <a:rPr lang="tr-TR" altLang="en-US" noProof="0" dirty="0" smtClean="0"/>
              <a:t>, file, </a:t>
            </a:r>
            <a:r>
              <a:rPr lang="tr-TR" altLang="en-US" noProof="0" dirty="0" err="1" smtClean="0"/>
              <a:t>or</a:t>
            </a:r>
            <a:r>
              <a:rPr lang="tr-TR" altLang="en-US" noProof="0" dirty="0" smtClean="0"/>
              <a:t> </a:t>
            </a:r>
            <a:r>
              <a:rPr lang="tr-TR" altLang="en-US" noProof="0" dirty="0" err="1" smtClean="0"/>
              <a:t>device</a:t>
            </a:r>
            <a:r>
              <a:rPr lang="tr-TR" altLang="en-US" noProof="0" dirty="0" smtClean="0"/>
              <a:t> </a:t>
            </a:r>
            <a:r>
              <a:rPr lang="tr-TR" altLang="en-US" noProof="0" dirty="0" err="1" smtClean="0"/>
              <a:t>attributes</a:t>
            </a:r>
            <a:endParaRPr lang="tr-TR" altLang="en-US" noProof="0" dirty="0" smtClean="0"/>
          </a:p>
          <a:p>
            <a:r>
              <a:rPr lang="tr-TR" altLang="en-US" noProof="0" dirty="0" smtClean="0"/>
              <a:t>Communications </a:t>
            </a:r>
          </a:p>
          <a:p>
            <a:pPr lvl="1"/>
            <a:r>
              <a:rPr lang="tr-TR" altLang="en-US" noProof="0" dirty="0" smtClean="0"/>
              <a:t>create, </a:t>
            </a:r>
            <a:r>
              <a:rPr lang="tr-TR" altLang="en-US" noProof="0" dirty="0" err="1" smtClean="0"/>
              <a:t>delete</a:t>
            </a:r>
            <a:r>
              <a:rPr lang="tr-TR" altLang="en-US" noProof="0" dirty="0" smtClean="0"/>
              <a:t> </a:t>
            </a:r>
            <a:r>
              <a:rPr lang="tr-TR" altLang="en-US" noProof="0" dirty="0" err="1" smtClean="0"/>
              <a:t>communication</a:t>
            </a:r>
            <a:r>
              <a:rPr lang="tr-TR" altLang="en-US" noProof="0" dirty="0" smtClean="0"/>
              <a:t> </a:t>
            </a:r>
            <a:r>
              <a:rPr lang="tr-TR" altLang="en-US" noProof="0" dirty="0" err="1" smtClean="0"/>
              <a:t>connection</a:t>
            </a:r>
            <a:endParaRPr lang="tr-TR" altLang="en-US" noProof="0" dirty="0" smtClean="0"/>
          </a:p>
          <a:p>
            <a:pPr lvl="1"/>
            <a:r>
              <a:rPr lang="tr-TR" altLang="en-US" noProof="0" dirty="0" err="1" smtClean="0"/>
              <a:t>Processler</a:t>
            </a:r>
            <a:r>
              <a:rPr lang="tr-TR" altLang="en-US" noProof="0" dirty="0" smtClean="0"/>
              <a:t> arası iletişimin iki yaygın modeli vardır: </a:t>
            </a:r>
            <a:r>
              <a:rPr lang="tr-TR" altLang="en-US" noProof="0" dirty="0" err="1" smtClean="0"/>
              <a:t>message</a:t>
            </a:r>
            <a:r>
              <a:rPr lang="tr-TR" altLang="en-US" noProof="0" dirty="0" smtClean="0"/>
              <a:t> </a:t>
            </a:r>
            <a:r>
              <a:rPr lang="tr-TR" altLang="en-US" noProof="0" dirty="0" err="1" smtClean="0"/>
              <a:t>passing</a:t>
            </a:r>
            <a:r>
              <a:rPr lang="tr-TR" altLang="en-US" noProof="0" dirty="0" smtClean="0"/>
              <a:t> model </a:t>
            </a:r>
            <a:r>
              <a:rPr lang="tr-TR" altLang="en-US" noProof="0" dirty="0" err="1" smtClean="0"/>
              <a:t>and</a:t>
            </a:r>
            <a:r>
              <a:rPr lang="tr-TR" altLang="en-US" noProof="0" dirty="0" smtClean="0"/>
              <a:t> </a:t>
            </a:r>
            <a:r>
              <a:rPr lang="tr-TR" altLang="en-US" noProof="0" dirty="0" err="1" smtClean="0"/>
              <a:t>the</a:t>
            </a:r>
            <a:r>
              <a:rPr lang="tr-TR" altLang="en-US" noProof="0" dirty="0" smtClean="0"/>
              <a:t> </a:t>
            </a:r>
            <a:r>
              <a:rPr lang="tr-TR" altLang="en-US" noProof="0" dirty="0" err="1" smtClean="0"/>
              <a:t>shared-memory</a:t>
            </a:r>
            <a:r>
              <a:rPr lang="tr-TR" altLang="en-US" noProof="0" dirty="0" smtClean="0"/>
              <a:t> model.</a:t>
            </a:r>
          </a:p>
          <a:p>
            <a:pPr lvl="1"/>
            <a:r>
              <a:rPr lang="tr-TR" altLang="en-US" b="1" noProof="0" dirty="0" err="1" smtClean="0">
                <a:solidFill>
                  <a:srgbClr val="006699"/>
                </a:solidFill>
              </a:rPr>
              <a:t>message</a:t>
            </a:r>
            <a:r>
              <a:rPr lang="tr-TR" altLang="en-US" b="1" noProof="0" dirty="0" smtClean="0">
                <a:solidFill>
                  <a:srgbClr val="3366FF"/>
                </a:solidFill>
              </a:rPr>
              <a:t> </a:t>
            </a:r>
            <a:r>
              <a:rPr lang="tr-TR" altLang="en-US" b="1" noProof="0" dirty="0" err="1" smtClean="0">
                <a:solidFill>
                  <a:srgbClr val="006699"/>
                </a:solidFill>
              </a:rPr>
              <a:t>passing</a:t>
            </a:r>
            <a:r>
              <a:rPr lang="tr-TR" altLang="en-US" b="1" noProof="0" dirty="0" smtClean="0">
                <a:solidFill>
                  <a:srgbClr val="3366FF"/>
                </a:solidFill>
              </a:rPr>
              <a:t> </a:t>
            </a:r>
            <a:r>
              <a:rPr lang="tr-TR" altLang="en-US" b="1" noProof="0" dirty="0" smtClean="0">
                <a:solidFill>
                  <a:srgbClr val="006699"/>
                </a:solidFill>
              </a:rPr>
              <a:t>model</a:t>
            </a:r>
            <a:r>
              <a:rPr lang="tr-TR" altLang="en-US" b="1" noProof="0" dirty="0" smtClean="0">
                <a:solidFill>
                  <a:srgbClr val="3366FF"/>
                </a:solidFill>
              </a:rPr>
              <a:t> </a:t>
            </a:r>
            <a:r>
              <a:rPr lang="tr-TR" altLang="en-US" noProof="0" dirty="0" err="1" smtClean="0"/>
              <a:t>send</a:t>
            </a:r>
            <a:r>
              <a:rPr lang="tr-TR" altLang="en-US" noProof="0" dirty="0" smtClean="0"/>
              <a:t>, </a:t>
            </a:r>
            <a:r>
              <a:rPr lang="tr-TR" altLang="en-US" noProof="0" dirty="0" err="1" smtClean="0"/>
              <a:t>receive</a:t>
            </a:r>
            <a:r>
              <a:rPr lang="tr-TR" altLang="en-US" noProof="0" dirty="0" smtClean="0"/>
              <a:t> </a:t>
            </a:r>
            <a:r>
              <a:rPr lang="tr-TR" altLang="en-US" noProof="0" dirty="0" err="1" smtClean="0"/>
              <a:t>messages</a:t>
            </a:r>
            <a:r>
              <a:rPr lang="tr-TR" altLang="en-US" noProof="0" dirty="0" smtClean="0"/>
              <a:t> </a:t>
            </a:r>
            <a:r>
              <a:rPr lang="tr-TR" altLang="en-US" noProof="0" dirty="0" err="1" smtClean="0"/>
              <a:t>to</a:t>
            </a:r>
            <a:r>
              <a:rPr lang="tr-TR" altLang="en-US" noProof="0" dirty="0" smtClean="0"/>
              <a:t> </a:t>
            </a:r>
            <a:r>
              <a:rPr lang="tr-TR" altLang="en-US" b="1" noProof="0" dirty="0" err="1" smtClean="0">
                <a:solidFill>
                  <a:srgbClr val="006699"/>
                </a:solidFill>
                <a:latin typeface="+mj-lt"/>
              </a:rPr>
              <a:t>host</a:t>
            </a:r>
            <a:r>
              <a:rPr lang="tr-TR" altLang="en-US" b="1" noProof="0" dirty="0" smtClean="0">
                <a:solidFill>
                  <a:srgbClr val="3366FF"/>
                </a:solidFill>
              </a:rPr>
              <a:t> </a:t>
            </a:r>
            <a:r>
              <a:rPr lang="tr-TR" altLang="en-US" b="1" noProof="0" dirty="0" smtClean="0">
                <a:solidFill>
                  <a:srgbClr val="006699"/>
                </a:solidFill>
                <a:latin typeface="+mj-lt"/>
              </a:rPr>
              <a:t>name</a:t>
            </a:r>
            <a:r>
              <a:rPr lang="tr-TR" altLang="en-US" noProof="0" dirty="0" smtClean="0"/>
              <a:t> </a:t>
            </a:r>
            <a:r>
              <a:rPr lang="tr-TR" altLang="en-US" noProof="0" dirty="0" err="1" smtClean="0"/>
              <a:t>or</a:t>
            </a:r>
            <a:r>
              <a:rPr lang="tr-TR" altLang="en-US" noProof="0" dirty="0" smtClean="0"/>
              <a:t> </a:t>
            </a:r>
            <a:r>
              <a:rPr lang="tr-TR" altLang="en-US" b="1" noProof="0" dirty="0" err="1" smtClean="0">
                <a:solidFill>
                  <a:srgbClr val="006699"/>
                </a:solidFill>
                <a:latin typeface="+mj-lt"/>
              </a:rPr>
              <a:t>process</a:t>
            </a:r>
            <a:r>
              <a:rPr lang="tr-TR" altLang="en-US" b="1" noProof="0" dirty="0" smtClean="0">
                <a:solidFill>
                  <a:srgbClr val="3366FF"/>
                </a:solidFill>
              </a:rPr>
              <a:t> </a:t>
            </a:r>
            <a:r>
              <a:rPr lang="tr-TR" altLang="en-US" b="1" noProof="0" dirty="0" smtClean="0">
                <a:solidFill>
                  <a:srgbClr val="006699"/>
                </a:solidFill>
                <a:latin typeface="+mj-lt"/>
              </a:rPr>
              <a:t>name</a:t>
            </a:r>
          </a:p>
          <a:p>
            <a:pPr lvl="2"/>
            <a:r>
              <a:rPr lang="tr-TR" altLang="en-US" noProof="0" dirty="0" err="1" smtClean="0"/>
              <a:t>From</a:t>
            </a:r>
            <a:r>
              <a:rPr lang="tr-TR" altLang="en-US" b="1" noProof="0" dirty="0" smtClean="0">
                <a:solidFill>
                  <a:srgbClr val="3366FF"/>
                </a:solidFill>
              </a:rPr>
              <a:t> </a:t>
            </a:r>
            <a:r>
              <a:rPr lang="tr-TR" altLang="en-US" b="1" noProof="0" dirty="0" err="1" smtClean="0">
                <a:solidFill>
                  <a:srgbClr val="006699"/>
                </a:solidFill>
                <a:latin typeface="+mj-lt"/>
              </a:rPr>
              <a:t>client</a:t>
            </a:r>
            <a:r>
              <a:rPr lang="tr-TR" altLang="en-US" b="1" noProof="0" dirty="0" smtClean="0">
                <a:solidFill>
                  <a:srgbClr val="3366FF"/>
                </a:solidFill>
              </a:rPr>
              <a:t> </a:t>
            </a:r>
            <a:r>
              <a:rPr lang="tr-TR" altLang="en-US" noProof="0" dirty="0" err="1" smtClean="0"/>
              <a:t>to</a:t>
            </a:r>
            <a:r>
              <a:rPr lang="tr-TR" altLang="en-US" b="1" noProof="0" dirty="0" smtClean="0">
                <a:solidFill>
                  <a:srgbClr val="3366FF"/>
                </a:solidFill>
              </a:rPr>
              <a:t> </a:t>
            </a:r>
            <a:r>
              <a:rPr lang="tr-TR" altLang="en-US" b="1" noProof="0" dirty="0" smtClean="0">
                <a:solidFill>
                  <a:srgbClr val="006699"/>
                </a:solidFill>
                <a:latin typeface="+mj-lt"/>
              </a:rPr>
              <a:t>server</a:t>
            </a:r>
          </a:p>
          <a:p>
            <a:pPr lvl="1"/>
            <a:r>
              <a:rPr lang="tr-TR" altLang="en-US" b="1" noProof="0" dirty="0" err="1" smtClean="0">
                <a:solidFill>
                  <a:srgbClr val="006699"/>
                </a:solidFill>
                <a:latin typeface="+mj-lt"/>
              </a:rPr>
              <a:t>Shared-memory</a:t>
            </a:r>
            <a:r>
              <a:rPr lang="tr-TR" altLang="en-US" b="1" noProof="0" dirty="0" smtClean="0">
                <a:solidFill>
                  <a:srgbClr val="3366FF"/>
                </a:solidFill>
              </a:rPr>
              <a:t> </a:t>
            </a:r>
            <a:r>
              <a:rPr lang="tr-TR" altLang="en-US" b="1" noProof="0" dirty="0" smtClean="0">
                <a:solidFill>
                  <a:srgbClr val="006699"/>
                </a:solidFill>
                <a:latin typeface="+mj-lt"/>
              </a:rPr>
              <a:t>model</a:t>
            </a:r>
            <a:r>
              <a:rPr lang="tr-TR" altLang="en-US" b="1" noProof="0" dirty="0" smtClean="0">
                <a:solidFill>
                  <a:srgbClr val="3366FF"/>
                </a:solidFill>
              </a:rPr>
              <a:t> </a:t>
            </a:r>
            <a:r>
              <a:rPr lang="tr-TR" altLang="en-US" noProof="0" dirty="0" err="1" smtClean="0"/>
              <a:t>processler</a:t>
            </a:r>
            <a:r>
              <a:rPr lang="tr-TR" altLang="en-US" noProof="0" dirty="0" smtClean="0"/>
              <a:t> paylaşılan ortak bir bellek bölgesi üzerinden iletişime geçerler.</a:t>
            </a:r>
          </a:p>
          <a:p>
            <a:pPr lvl="1"/>
            <a:r>
              <a:rPr lang="tr-TR" altLang="en-US" noProof="0" dirty="0" smtClean="0"/>
              <a:t>transfer </a:t>
            </a:r>
            <a:r>
              <a:rPr lang="tr-TR" altLang="en-US" noProof="0" dirty="0" err="1" smtClean="0"/>
              <a:t>status</a:t>
            </a:r>
            <a:r>
              <a:rPr lang="tr-TR" altLang="en-US" noProof="0" dirty="0" smtClean="0"/>
              <a:t> </a:t>
            </a:r>
            <a:r>
              <a:rPr lang="tr-TR" altLang="en-US" noProof="0" dirty="0" err="1" smtClean="0"/>
              <a:t>information</a:t>
            </a:r>
            <a:endParaRPr lang="tr-TR" altLang="en-US" noProof="0" dirty="0" smtClean="0"/>
          </a:p>
          <a:p>
            <a:pPr lvl="1"/>
            <a:r>
              <a:rPr lang="tr-TR" altLang="en-US" noProof="0" dirty="0" err="1" smtClean="0"/>
              <a:t>attach</a:t>
            </a:r>
            <a:r>
              <a:rPr lang="tr-TR" altLang="en-US" noProof="0" dirty="0" smtClean="0"/>
              <a:t> </a:t>
            </a:r>
            <a:r>
              <a:rPr lang="tr-TR" altLang="en-US" noProof="0" dirty="0" err="1" smtClean="0"/>
              <a:t>and</a:t>
            </a:r>
            <a:r>
              <a:rPr lang="tr-TR" altLang="en-US" noProof="0" dirty="0" smtClean="0"/>
              <a:t> </a:t>
            </a:r>
            <a:r>
              <a:rPr lang="tr-TR" altLang="en-US" noProof="0" dirty="0" err="1" smtClean="0"/>
              <a:t>detach</a:t>
            </a:r>
            <a:r>
              <a:rPr lang="tr-TR" altLang="en-US" noProof="0" dirty="0" smtClean="0"/>
              <a:t> </a:t>
            </a:r>
            <a:r>
              <a:rPr lang="tr-TR" altLang="en-US" noProof="0" dirty="0" err="1" smtClean="0"/>
              <a:t>remote</a:t>
            </a:r>
            <a:r>
              <a:rPr lang="tr-TR" altLang="en-US" noProof="0" dirty="0" smtClean="0"/>
              <a:t> </a:t>
            </a:r>
            <a:r>
              <a:rPr lang="tr-TR" altLang="en-US" noProof="0" dirty="0" err="1" smtClean="0"/>
              <a:t>devices</a:t>
            </a:r>
            <a:endParaRPr lang="tr-TR" altLang="en-US" noProof="0" dirty="0"/>
          </a:p>
        </p:txBody>
      </p:sp>
    </p:spTree>
    <p:extLst>
      <p:ext uri="{BB962C8B-B14F-4D97-AF65-F5344CB8AC3E}">
        <p14:creationId xmlns:p14="http://schemas.microsoft.com/office/powerpoint/2010/main" val="4426423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xmlns="" id="{AED6B521-18A7-4439-A63E-29BB58B6FD3B}"/>
              </a:ext>
            </a:extLst>
          </p:cNvPr>
          <p:cNvSpPr>
            <a:spLocks noGrp="1" noChangeArrowheads="1"/>
          </p:cNvSpPr>
          <p:nvPr>
            <p:ph type="title"/>
          </p:nvPr>
        </p:nvSpPr>
        <p:spPr/>
        <p:txBody>
          <a:bodyPr/>
          <a:lstStyle/>
          <a:p>
            <a:pPr eaLnBrk="1" hangingPunct="1"/>
            <a:r>
              <a:rPr lang="tr-TR" altLang="en-US" noProof="0" dirty="0" smtClean="0"/>
              <a:t>Amaçlar</a:t>
            </a:r>
            <a:endParaRPr lang="tr-TR" altLang="en-US" noProof="0" dirty="0"/>
          </a:p>
        </p:txBody>
      </p:sp>
      <p:sp>
        <p:nvSpPr>
          <p:cNvPr id="9219" name="Rectangle 3">
            <a:extLst>
              <a:ext uri="{FF2B5EF4-FFF2-40B4-BE49-F238E27FC236}">
                <a16:creationId xmlns:a16="http://schemas.microsoft.com/office/drawing/2014/main" xmlns="" id="{6D078653-D1C2-4F9E-AC34-145815C46F6A}"/>
              </a:ext>
            </a:extLst>
          </p:cNvPr>
          <p:cNvSpPr>
            <a:spLocks noGrp="1" noChangeArrowheads="1"/>
          </p:cNvSpPr>
          <p:nvPr>
            <p:ph idx="1"/>
          </p:nvPr>
        </p:nvSpPr>
        <p:spPr>
          <a:xfrm>
            <a:off x="868363" y="1233488"/>
            <a:ext cx="6808578" cy="4534265"/>
          </a:xfrm>
        </p:spPr>
        <p:txBody>
          <a:bodyPr>
            <a:normAutofit/>
          </a:bodyPr>
          <a:lstStyle/>
          <a:p>
            <a:r>
              <a:rPr lang="tr-TR" altLang="en-US" noProof="0" dirty="0" smtClean="0"/>
              <a:t>Bir işletim sistemi tarafından sağlanan servislerin tanımlanması</a:t>
            </a:r>
          </a:p>
          <a:p>
            <a:r>
              <a:rPr lang="tr-TR" altLang="en-US" noProof="0" dirty="0" smtClean="0"/>
              <a:t>İşletim sistemi servislerini sağlamak için sistem çağrılarının nasıl kullanıldığının gösterimi</a:t>
            </a:r>
          </a:p>
          <a:p>
            <a:r>
              <a:rPr lang="tr-TR" altLang="en-US" noProof="0" dirty="0" smtClean="0"/>
              <a:t>İşletim sistemleri tasarlamak için </a:t>
            </a:r>
            <a:r>
              <a:rPr lang="tr-TR" altLang="en-US" noProof="0" dirty="0" err="1" smtClean="0"/>
              <a:t>monolithic</a:t>
            </a:r>
            <a:r>
              <a:rPr lang="tr-TR" altLang="en-US" noProof="0" dirty="0" smtClean="0"/>
              <a:t>, </a:t>
            </a:r>
            <a:r>
              <a:rPr lang="tr-TR" altLang="en-US" noProof="0" dirty="0" err="1" smtClean="0"/>
              <a:t>layered</a:t>
            </a:r>
            <a:r>
              <a:rPr lang="tr-TR" altLang="en-US" noProof="0" dirty="0" smtClean="0"/>
              <a:t>, </a:t>
            </a:r>
            <a:r>
              <a:rPr lang="tr-TR" altLang="en-US" noProof="0" dirty="0" err="1" smtClean="0"/>
              <a:t>microkernel</a:t>
            </a:r>
            <a:r>
              <a:rPr lang="tr-TR" altLang="en-US" noProof="0" dirty="0" smtClean="0"/>
              <a:t>, </a:t>
            </a:r>
            <a:r>
              <a:rPr lang="tr-TR" altLang="en-US" noProof="0" dirty="0" err="1" smtClean="0"/>
              <a:t>modular</a:t>
            </a:r>
            <a:r>
              <a:rPr lang="tr-TR" altLang="en-US" noProof="0" dirty="0" smtClean="0"/>
              <a:t>, ve </a:t>
            </a:r>
            <a:r>
              <a:rPr lang="tr-TR" altLang="en-US" noProof="0" dirty="0" err="1" smtClean="0"/>
              <a:t>hybrid</a:t>
            </a:r>
            <a:r>
              <a:rPr lang="tr-TR" altLang="en-US" noProof="0" dirty="0" smtClean="0"/>
              <a:t> stratejilerin karşılaştırılması</a:t>
            </a:r>
          </a:p>
          <a:p>
            <a:r>
              <a:rPr lang="tr-TR" altLang="en-US" noProof="0" dirty="0" smtClean="0"/>
              <a:t>Bir işletim sisteminin </a:t>
            </a:r>
            <a:r>
              <a:rPr lang="tr-TR" altLang="en-US" noProof="0" dirty="0" err="1" smtClean="0"/>
              <a:t>booting</a:t>
            </a:r>
            <a:r>
              <a:rPr lang="tr-TR" altLang="en-US" noProof="0" dirty="0" smtClean="0"/>
              <a:t> işleminin gösterimi</a:t>
            </a:r>
          </a:p>
          <a:p>
            <a:r>
              <a:rPr lang="tr-TR" altLang="en-US" noProof="0" dirty="0" smtClean="0"/>
              <a:t>İşletim sistemi performansını izlemek için araçların kullanımı</a:t>
            </a:r>
          </a:p>
          <a:p>
            <a:r>
              <a:rPr lang="tr-TR" altLang="en-US" noProof="0" dirty="0" smtClean="0"/>
              <a:t>Bir Linux çekirdeği ile etkileşim için çekirdek modüllerinin tasarlanması ve uygulanması</a:t>
            </a:r>
            <a:endParaRPr lang="tr-TR" altLang="en-US" noProof="0" dirty="0"/>
          </a:p>
        </p:txBody>
      </p:sp>
    </p:spTree>
    <p:extLst>
      <p:ext uri="{BB962C8B-B14F-4D97-AF65-F5344CB8AC3E}">
        <p14:creationId xmlns:p14="http://schemas.microsoft.com/office/powerpoint/2010/main" val="392900834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xmlns="" id="{2D8F5D27-E3DA-4CD1-A64B-C94402E09E1D}"/>
              </a:ext>
            </a:extLst>
          </p:cNvPr>
          <p:cNvSpPr>
            <a:spLocks noGrp="1" noChangeArrowheads="1"/>
          </p:cNvSpPr>
          <p:nvPr>
            <p:ph type="title"/>
          </p:nvPr>
        </p:nvSpPr>
        <p:spPr>
          <a:xfrm>
            <a:off x="503238" y="227013"/>
            <a:ext cx="8031162" cy="576262"/>
          </a:xfrm>
        </p:spPr>
        <p:txBody>
          <a:bodyPr>
            <a:normAutofit fontScale="90000"/>
          </a:bodyPr>
          <a:lstStyle/>
          <a:p>
            <a:r>
              <a:rPr lang="tr-TR" altLang="en-US" noProof="0" dirty="0" smtClean="0"/>
              <a:t>Sistem Çağrı Türleri</a:t>
            </a:r>
            <a:endParaRPr lang="tr-TR" altLang="en-US" noProof="0" dirty="0"/>
          </a:p>
        </p:txBody>
      </p:sp>
      <p:sp>
        <p:nvSpPr>
          <p:cNvPr id="50179" name="Rectangle 4">
            <a:extLst>
              <a:ext uri="{FF2B5EF4-FFF2-40B4-BE49-F238E27FC236}">
                <a16:creationId xmlns:a16="http://schemas.microsoft.com/office/drawing/2014/main" xmlns="" id="{2F1F0650-6545-4D56-BF26-447C4C087768}"/>
              </a:ext>
            </a:extLst>
          </p:cNvPr>
          <p:cNvSpPr>
            <a:spLocks noGrp="1" noChangeArrowheads="1"/>
          </p:cNvSpPr>
          <p:nvPr>
            <p:ph idx="1"/>
          </p:nvPr>
        </p:nvSpPr>
        <p:spPr/>
        <p:txBody>
          <a:bodyPr/>
          <a:lstStyle/>
          <a:p>
            <a:r>
              <a:rPr lang="tr-TR" altLang="en-US" noProof="0" dirty="0" err="1" smtClean="0"/>
              <a:t>Protection</a:t>
            </a:r>
            <a:endParaRPr lang="tr-TR" altLang="en-US" noProof="0" dirty="0" smtClean="0"/>
          </a:p>
          <a:p>
            <a:pPr lvl="1"/>
            <a:r>
              <a:rPr lang="tr-TR" altLang="en-US" noProof="0" dirty="0" smtClean="0"/>
              <a:t>Kaynaklara erişimi kontrolü </a:t>
            </a:r>
          </a:p>
          <a:p>
            <a:pPr lvl="1"/>
            <a:r>
              <a:rPr lang="tr-TR" altLang="en-US" noProof="0" dirty="0" smtClean="0"/>
              <a:t>İzinlerde </a:t>
            </a:r>
            <a:r>
              <a:rPr lang="tr-TR" altLang="en-US" noProof="0" dirty="0" err="1" smtClean="0"/>
              <a:t>get</a:t>
            </a:r>
            <a:r>
              <a:rPr lang="tr-TR" altLang="en-US" noProof="0" dirty="0" smtClean="0"/>
              <a:t> ve set işlemleri </a:t>
            </a:r>
          </a:p>
          <a:p>
            <a:pPr lvl="1"/>
            <a:r>
              <a:rPr lang="tr-TR" altLang="en-US" noProof="0" dirty="0" smtClean="0"/>
              <a:t>Kullanıcı erişimine izin verilmesi veya reddedilmesi</a:t>
            </a:r>
          </a:p>
          <a:p>
            <a:pPr lvl="1"/>
            <a:endParaRPr lang="tr-TR" altLang="en-US" noProof="0" dirty="0"/>
          </a:p>
        </p:txBody>
      </p:sp>
    </p:spTree>
    <p:extLst>
      <p:ext uri="{BB962C8B-B14F-4D97-AF65-F5344CB8AC3E}">
        <p14:creationId xmlns:p14="http://schemas.microsoft.com/office/powerpoint/2010/main" val="1937553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a:extLst>
              <a:ext uri="{FF2B5EF4-FFF2-40B4-BE49-F238E27FC236}">
                <a16:creationId xmlns:a16="http://schemas.microsoft.com/office/drawing/2014/main" xmlns="" id="{D6FCD919-BAE3-4B7B-809E-209E2FB09749}"/>
              </a:ext>
            </a:extLst>
          </p:cNvPr>
          <p:cNvSpPr>
            <a:spLocks noGrp="1" noChangeArrowheads="1"/>
          </p:cNvSpPr>
          <p:nvPr>
            <p:ph type="title"/>
          </p:nvPr>
        </p:nvSpPr>
        <p:spPr>
          <a:xfrm>
            <a:off x="1351275" y="110535"/>
            <a:ext cx="7632700" cy="594371"/>
          </a:xfrm>
        </p:spPr>
        <p:txBody>
          <a:bodyPr/>
          <a:lstStyle/>
          <a:p>
            <a:pPr eaLnBrk="1" hangingPunct="1"/>
            <a:r>
              <a:rPr lang="tr-TR" altLang="en-US" sz="2600" noProof="0" dirty="0" smtClean="0">
                <a:solidFill>
                  <a:srgbClr val="0070C0"/>
                </a:solidFill>
              </a:rPr>
              <a:t>Windows ve Unix Sistem Çağrı Örnekleri</a:t>
            </a:r>
            <a:endParaRPr lang="tr-TR" altLang="en-US" sz="2600" noProof="0" dirty="0">
              <a:solidFill>
                <a:srgbClr val="0070C0"/>
              </a:solidFill>
            </a:endParaRPr>
          </a:p>
        </p:txBody>
      </p:sp>
      <p:pic>
        <p:nvPicPr>
          <p:cNvPr id="52227" name="Picture 4">
            <a:extLst>
              <a:ext uri="{FF2B5EF4-FFF2-40B4-BE49-F238E27FC236}">
                <a16:creationId xmlns:a16="http://schemas.microsoft.com/office/drawing/2014/main" xmlns="" id="{33A2F2E0-9064-41AD-8CF6-9D5D6130BA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3788" y="1152525"/>
            <a:ext cx="4751387" cy="513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7026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xmlns="" id="{B422D298-022D-44F2-A04B-38156195F214}"/>
              </a:ext>
            </a:extLst>
          </p:cNvPr>
          <p:cNvSpPr>
            <a:spLocks noGrp="1" noChangeArrowheads="1"/>
          </p:cNvSpPr>
          <p:nvPr>
            <p:ph type="title"/>
          </p:nvPr>
        </p:nvSpPr>
        <p:spPr>
          <a:xfrm>
            <a:off x="457200" y="222250"/>
            <a:ext cx="8042275" cy="576263"/>
          </a:xfrm>
        </p:spPr>
        <p:txBody>
          <a:bodyPr>
            <a:normAutofit fontScale="90000"/>
          </a:bodyPr>
          <a:lstStyle/>
          <a:p>
            <a:pPr eaLnBrk="1" hangingPunct="1"/>
            <a:r>
              <a:rPr lang="tr-TR" altLang="en-US" noProof="0" dirty="0" smtClean="0"/>
              <a:t>Standard C Library </a:t>
            </a:r>
            <a:r>
              <a:rPr lang="tr-TR" altLang="en-US" noProof="0" dirty="0" err="1" smtClean="0"/>
              <a:t>Example</a:t>
            </a:r>
            <a:endParaRPr lang="tr-TR" altLang="en-US" noProof="0" dirty="0"/>
          </a:p>
        </p:txBody>
      </p:sp>
      <p:sp>
        <p:nvSpPr>
          <p:cNvPr id="54275" name="Rectangle 3">
            <a:extLst>
              <a:ext uri="{FF2B5EF4-FFF2-40B4-BE49-F238E27FC236}">
                <a16:creationId xmlns:a16="http://schemas.microsoft.com/office/drawing/2014/main" xmlns="" id="{3B6F1633-75BA-44BA-8653-0681C68C705D}"/>
              </a:ext>
            </a:extLst>
          </p:cNvPr>
          <p:cNvSpPr>
            <a:spLocks noGrp="1" noChangeArrowheads="1"/>
          </p:cNvSpPr>
          <p:nvPr>
            <p:ph idx="1"/>
          </p:nvPr>
        </p:nvSpPr>
        <p:spPr>
          <a:xfrm>
            <a:off x="768350" y="1173163"/>
            <a:ext cx="7642225" cy="5078412"/>
          </a:xfrm>
        </p:spPr>
        <p:txBody>
          <a:bodyPr/>
          <a:lstStyle/>
          <a:p>
            <a:r>
              <a:rPr lang="tr-TR" altLang="en-US" noProof="0" dirty="0" smtClean="0">
                <a:latin typeface="Times New Roman" panose="02020603050405020304" pitchFamily="18" charset="0"/>
              </a:rPr>
              <a:t>Standart C kütüphanesi, UNIX ve Linux'un birçok sürümü için sistem çağrısı </a:t>
            </a:r>
            <a:r>
              <a:rPr lang="tr-TR" altLang="en-US" noProof="0" dirty="0" err="1" smtClean="0">
                <a:latin typeface="Times New Roman" panose="02020603050405020304" pitchFamily="18" charset="0"/>
              </a:rPr>
              <a:t>arayüzünün</a:t>
            </a:r>
            <a:r>
              <a:rPr lang="tr-TR" altLang="en-US" noProof="0" dirty="0" smtClean="0">
                <a:latin typeface="Times New Roman" panose="02020603050405020304" pitchFamily="18" charset="0"/>
              </a:rPr>
              <a:t> bir bölümünü sağlar. *</a:t>
            </a:r>
            <a:endParaRPr lang="tr-TR" altLang="en-US" noProof="0" dirty="0"/>
          </a:p>
        </p:txBody>
      </p:sp>
      <p:pic>
        <p:nvPicPr>
          <p:cNvPr id="54276" name="Picture 2">
            <a:extLst>
              <a:ext uri="{FF2B5EF4-FFF2-40B4-BE49-F238E27FC236}">
                <a16:creationId xmlns:a16="http://schemas.microsoft.com/office/drawing/2014/main" xmlns="" id="{89B408DE-A663-4E0E-A0FA-8F2D1E87AE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368" y="1924050"/>
            <a:ext cx="4579937"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4746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xmlns="" id="{BAB5C763-1598-4AB4-AB9B-F1C1B35DAD8F}"/>
              </a:ext>
            </a:extLst>
          </p:cNvPr>
          <p:cNvSpPr>
            <a:spLocks noGrp="1" noChangeArrowheads="1"/>
          </p:cNvSpPr>
          <p:nvPr>
            <p:ph type="title"/>
          </p:nvPr>
        </p:nvSpPr>
        <p:spPr>
          <a:xfrm>
            <a:off x="457200" y="217488"/>
            <a:ext cx="8061325" cy="576262"/>
          </a:xfrm>
        </p:spPr>
        <p:txBody>
          <a:bodyPr>
            <a:normAutofit fontScale="90000"/>
          </a:bodyPr>
          <a:lstStyle/>
          <a:p>
            <a:pPr eaLnBrk="1" hangingPunct="1"/>
            <a:r>
              <a:rPr lang="tr-TR" altLang="en-US" noProof="0" dirty="0" smtClean="0"/>
              <a:t>Sistem Servisleri</a:t>
            </a:r>
            <a:endParaRPr lang="tr-TR" altLang="en-US" noProof="0" dirty="0"/>
          </a:p>
        </p:txBody>
      </p:sp>
      <p:sp>
        <p:nvSpPr>
          <p:cNvPr id="58371" name="Rectangle 3">
            <a:extLst>
              <a:ext uri="{FF2B5EF4-FFF2-40B4-BE49-F238E27FC236}">
                <a16:creationId xmlns:a16="http://schemas.microsoft.com/office/drawing/2014/main" xmlns="" id="{AA46F960-9F83-4DB3-8C85-8EB4B59F58C6}"/>
              </a:ext>
            </a:extLst>
          </p:cNvPr>
          <p:cNvSpPr>
            <a:spLocks noGrp="1" noChangeArrowheads="1"/>
          </p:cNvSpPr>
          <p:nvPr>
            <p:ph idx="1"/>
          </p:nvPr>
        </p:nvSpPr>
        <p:spPr>
          <a:xfrm>
            <a:off x="811213" y="1122363"/>
            <a:ext cx="7707312" cy="4683125"/>
          </a:xfrm>
        </p:spPr>
        <p:txBody>
          <a:bodyPr>
            <a:normAutofit fontScale="92500" lnSpcReduction="10000"/>
          </a:bodyPr>
          <a:lstStyle/>
          <a:p>
            <a:r>
              <a:rPr lang="tr-TR" altLang="en-US" noProof="0" dirty="0" smtClean="0"/>
              <a:t>İlk dersteki bilgisayar sisteminin bileşenlerinin soyut görünümünü hatırlayacak olursak en alt seviyede donanım, onun üstünde işletim sistemi sonra </a:t>
            </a:r>
            <a:r>
              <a:rPr lang="tr-TR" altLang="en-US" dirty="0"/>
              <a:t>uygulama </a:t>
            </a:r>
            <a:r>
              <a:rPr lang="tr-TR" altLang="en-US" dirty="0" smtClean="0"/>
              <a:t>programları geliyordu. Bu hiyerarşide </a:t>
            </a:r>
            <a:r>
              <a:rPr lang="tr-TR" altLang="en-US" b="1" dirty="0" smtClean="0">
                <a:solidFill>
                  <a:srgbClr val="006699"/>
                </a:solidFill>
              </a:rPr>
              <a:t>Sistem Servisleri </a:t>
            </a:r>
            <a:r>
              <a:rPr lang="tr-TR" altLang="en-US" dirty="0" smtClean="0"/>
              <a:t>işletim sistemi ile uygulama programları arasında bulunmaktadır. </a:t>
            </a:r>
            <a:endParaRPr lang="tr-TR" altLang="en-US" noProof="0" dirty="0" smtClean="0"/>
          </a:p>
          <a:p>
            <a:r>
              <a:rPr lang="tr-TR" altLang="en-US" noProof="0" dirty="0" smtClean="0"/>
              <a:t>Sistem servisleri, program geliştirmesi ve yürütülmesi için uygun bir ortam sağlar. Kategorileri:</a:t>
            </a:r>
          </a:p>
          <a:p>
            <a:pPr lvl="1"/>
            <a:r>
              <a:rPr lang="tr-TR" altLang="en-US" noProof="0" dirty="0" smtClean="0"/>
              <a:t>File </a:t>
            </a:r>
            <a:r>
              <a:rPr lang="tr-TR" altLang="en-US" noProof="0" dirty="0" err="1" smtClean="0"/>
              <a:t>manipulation</a:t>
            </a:r>
            <a:r>
              <a:rPr lang="tr-TR" altLang="en-US" noProof="0" dirty="0" smtClean="0"/>
              <a:t> </a:t>
            </a:r>
          </a:p>
          <a:p>
            <a:pPr lvl="1"/>
            <a:r>
              <a:rPr lang="tr-TR" altLang="en-US" noProof="0" dirty="0" err="1" smtClean="0"/>
              <a:t>Status</a:t>
            </a:r>
            <a:r>
              <a:rPr lang="tr-TR" altLang="en-US" noProof="0" dirty="0" smtClean="0"/>
              <a:t> </a:t>
            </a:r>
            <a:r>
              <a:rPr lang="tr-TR" altLang="en-US" noProof="0" dirty="0" err="1" smtClean="0"/>
              <a:t>information</a:t>
            </a:r>
            <a:r>
              <a:rPr lang="tr-TR" altLang="en-US" noProof="0" dirty="0" smtClean="0"/>
              <a:t> - </a:t>
            </a:r>
            <a:r>
              <a:rPr lang="tr-TR" altLang="en-US" noProof="0" dirty="0" err="1" smtClean="0"/>
              <a:t>sometimes</a:t>
            </a:r>
            <a:r>
              <a:rPr lang="tr-TR" altLang="en-US" noProof="0" dirty="0" smtClean="0"/>
              <a:t> </a:t>
            </a:r>
            <a:r>
              <a:rPr lang="tr-TR" altLang="en-US" noProof="0" dirty="0" err="1" smtClean="0"/>
              <a:t>stored</a:t>
            </a:r>
            <a:r>
              <a:rPr lang="tr-TR" altLang="en-US" noProof="0" dirty="0" smtClean="0"/>
              <a:t> in a file</a:t>
            </a:r>
          </a:p>
          <a:p>
            <a:pPr lvl="1"/>
            <a:r>
              <a:rPr lang="tr-TR" altLang="en-US" noProof="0" dirty="0" smtClean="0"/>
              <a:t>Programming </a:t>
            </a:r>
            <a:r>
              <a:rPr lang="tr-TR" altLang="en-US" noProof="0" dirty="0" err="1" smtClean="0"/>
              <a:t>language</a:t>
            </a:r>
            <a:r>
              <a:rPr lang="tr-TR" altLang="en-US" noProof="0" dirty="0" smtClean="0"/>
              <a:t> </a:t>
            </a:r>
            <a:r>
              <a:rPr lang="tr-TR" altLang="en-US" noProof="0" dirty="0" err="1" smtClean="0"/>
              <a:t>support</a:t>
            </a:r>
            <a:endParaRPr lang="tr-TR" altLang="en-US" noProof="0" dirty="0" smtClean="0"/>
          </a:p>
          <a:p>
            <a:pPr lvl="1"/>
            <a:r>
              <a:rPr lang="tr-TR" altLang="en-US" noProof="0" dirty="0" smtClean="0"/>
              <a:t>Program </a:t>
            </a:r>
            <a:r>
              <a:rPr lang="tr-TR" altLang="en-US" noProof="0" dirty="0" err="1" smtClean="0"/>
              <a:t>loading</a:t>
            </a:r>
            <a:r>
              <a:rPr lang="tr-TR" altLang="en-US" noProof="0" dirty="0" smtClean="0"/>
              <a:t> </a:t>
            </a:r>
            <a:r>
              <a:rPr lang="tr-TR" altLang="en-US" noProof="0" dirty="0" err="1" smtClean="0"/>
              <a:t>and</a:t>
            </a:r>
            <a:r>
              <a:rPr lang="tr-TR" altLang="en-US" noProof="0" dirty="0" smtClean="0"/>
              <a:t> </a:t>
            </a:r>
            <a:r>
              <a:rPr lang="tr-TR" altLang="en-US" noProof="0" dirty="0" err="1" smtClean="0"/>
              <a:t>execution</a:t>
            </a:r>
            <a:endParaRPr lang="tr-TR" altLang="en-US" noProof="0" dirty="0" smtClean="0"/>
          </a:p>
          <a:p>
            <a:pPr lvl="1"/>
            <a:r>
              <a:rPr lang="tr-TR" altLang="en-US" noProof="0" dirty="0" smtClean="0"/>
              <a:t>Communications</a:t>
            </a:r>
          </a:p>
          <a:p>
            <a:pPr lvl="1"/>
            <a:r>
              <a:rPr lang="tr-TR" altLang="en-US" noProof="0" dirty="0" smtClean="0"/>
              <a:t>Background </a:t>
            </a:r>
            <a:r>
              <a:rPr lang="tr-TR" altLang="en-US" noProof="0" dirty="0" err="1" smtClean="0"/>
              <a:t>services</a:t>
            </a:r>
            <a:endParaRPr lang="tr-TR" altLang="en-US" noProof="0" dirty="0" smtClean="0"/>
          </a:p>
          <a:p>
            <a:pPr lvl="1"/>
            <a:r>
              <a:rPr lang="tr-TR" altLang="en-US" noProof="0" dirty="0" smtClean="0"/>
              <a:t>Application </a:t>
            </a:r>
            <a:r>
              <a:rPr lang="tr-TR" altLang="en-US" noProof="0" dirty="0" err="1" smtClean="0"/>
              <a:t>programs</a:t>
            </a:r>
            <a:endParaRPr lang="tr-TR" altLang="en-US" noProof="0" dirty="0" smtClean="0"/>
          </a:p>
          <a:p>
            <a:r>
              <a:rPr lang="tr-TR" altLang="en-US" noProof="0" dirty="0" smtClean="0"/>
              <a:t>Çoğu kullanıcı; işletim sistemini, sistem çağrıları yerine uygulama ve sistem programları açısından görür.</a:t>
            </a:r>
            <a:endParaRPr lang="tr-TR" altLang="en-US" noProof="0" dirty="0"/>
          </a:p>
        </p:txBody>
      </p:sp>
    </p:spTree>
    <p:extLst>
      <p:ext uri="{BB962C8B-B14F-4D97-AF65-F5344CB8AC3E}">
        <p14:creationId xmlns:p14="http://schemas.microsoft.com/office/powerpoint/2010/main" val="2884462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xmlns="" id="{C4EAC52B-9D2D-4A55-866C-947C20391EF1}"/>
              </a:ext>
            </a:extLst>
          </p:cNvPr>
          <p:cNvSpPr>
            <a:spLocks noGrp="1" noChangeArrowheads="1"/>
          </p:cNvSpPr>
          <p:nvPr>
            <p:ph type="title"/>
          </p:nvPr>
        </p:nvSpPr>
        <p:spPr>
          <a:xfrm>
            <a:off x="457200" y="217488"/>
            <a:ext cx="8061325" cy="576262"/>
          </a:xfrm>
        </p:spPr>
        <p:txBody>
          <a:bodyPr>
            <a:normAutofit fontScale="90000"/>
          </a:bodyPr>
          <a:lstStyle/>
          <a:p>
            <a:pPr eaLnBrk="1" hangingPunct="1"/>
            <a:r>
              <a:rPr lang="tr-TR" altLang="en-US" noProof="0" dirty="0" smtClean="0"/>
              <a:t>Sistem Servisleri</a:t>
            </a:r>
            <a:endParaRPr lang="tr-TR" altLang="en-US" noProof="0" dirty="0"/>
          </a:p>
        </p:txBody>
      </p:sp>
      <p:sp>
        <p:nvSpPr>
          <p:cNvPr id="60419" name="Rectangle 3">
            <a:extLst>
              <a:ext uri="{FF2B5EF4-FFF2-40B4-BE49-F238E27FC236}">
                <a16:creationId xmlns:a16="http://schemas.microsoft.com/office/drawing/2014/main" xmlns="" id="{49895B5E-8C8B-46CB-ACFE-27F598441471}"/>
              </a:ext>
            </a:extLst>
          </p:cNvPr>
          <p:cNvSpPr>
            <a:spLocks noGrp="1" noChangeArrowheads="1"/>
          </p:cNvSpPr>
          <p:nvPr>
            <p:ph idx="1"/>
          </p:nvPr>
        </p:nvSpPr>
        <p:spPr>
          <a:xfrm>
            <a:off x="808038" y="1073150"/>
            <a:ext cx="7359650" cy="5027613"/>
          </a:xfrm>
          <a:noFill/>
        </p:spPr>
        <p:txBody>
          <a:bodyPr>
            <a:normAutofit/>
          </a:bodyPr>
          <a:lstStyle/>
          <a:p>
            <a:pPr>
              <a:lnSpc>
                <a:spcPct val="90000"/>
              </a:lnSpc>
            </a:pPr>
            <a:r>
              <a:rPr lang="tr-TR" altLang="en-US" noProof="0" dirty="0" smtClean="0"/>
              <a:t>Sistem servislerinin bazıları basitçe sistem çağrılarına yönelik kullanıcı </a:t>
            </a:r>
            <a:r>
              <a:rPr lang="tr-TR" altLang="en-US" noProof="0" dirty="0" err="1" smtClean="0"/>
              <a:t>arayüzleridir</a:t>
            </a:r>
            <a:r>
              <a:rPr lang="tr-TR" altLang="en-US" noProof="0" dirty="0" smtClean="0"/>
              <a:t>; bazıları ise karmaşıktır.</a:t>
            </a:r>
          </a:p>
          <a:p>
            <a:pPr lvl="1">
              <a:lnSpc>
                <a:spcPct val="90000"/>
              </a:lnSpc>
            </a:pPr>
            <a:endParaRPr lang="tr-TR" altLang="en-US" sz="800" noProof="0" dirty="0" smtClean="0"/>
          </a:p>
          <a:p>
            <a:pPr>
              <a:lnSpc>
                <a:spcPct val="90000"/>
              </a:lnSpc>
            </a:pPr>
            <a:r>
              <a:rPr lang="tr-TR" altLang="en-US" b="1" noProof="0" dirty="0" smtClean="0"/>
              <a:t>File </a:t>
            </a:r>
            <a:r>
              <a:rPr lang="tr-TR" altLang="en-US" b="1" noProof="0" dirty="0" err="1" smtClean="0"/>
              <a:t>management</a:t>
            </a:r>
            <a:r>
              <a:rPr lang="tr-TR" altLang="en-US" b="1" noProof="0" dirty="0" smtClean="0"/>
              <a:t> </a:t>
            </a:r>
            <a:r>
              <a:rPr lang="tr-TR" altLang="en-US" noProof="0" dirty="0" smtClean="0"/>
              <a:t>- Create, </a:t>
            </a:r>
            <a:r>
              <a:rPr lang="tr-TR" altLang="en-US" noProof="0" dirty="0" err="1" smtClean="0"/>
              <a:t>delete</a:t>
            </a:r>
            <a:r>
              <a:rPr lang="tr-TR" altLang="en-US" noProof="0" dirty="0" smtClean="0"/>
              <a:t>, </a:t>
            </a:r>
            <a:r>
              <a:rPr lang="tr-TR" altLang="en-US" noProof="0" dirty="0" err="1" smtClean="0"/>
              <a:t>copy</a:t>
            </a:r>
            <a:r>
              <a:rPr lang="tr-TR" altLang="en-US" noProof="0" dirty="0" smtClean="0"/>
              <a:t>, </a:t>
            </a:r>
            <a:r>
              <a:rPr lang="tr-TR" altLang="en-US" noProof="0" dirty="0" err="1" smtClean="0"/>
              <a:t>rename</a:t>
            </a:r>
            <a:r>
              <a:rPr lang="tr-TR" altLang="en-US" noProof="0" dirty="0" smtClean="0"/>
              <a:t>, </a:t>
            </a:r>
            <a:r>
              <a:rPr lang="tr-TR" altLang="en-US" noProof="0" dirty="0" err="1" smtClean="0"/>
              <a:t>print</a:t>
            </a:r>
            <a:r>
              <a:rPr lang="tr-TR" altLang="en-US" noProof="0" dirty="0" smtClean="0"/>
              <a:t>, </a:t>
            </a:r>
            <a:r>
              <a:rPr lang="tr-TR" altLang="en-US" noProof="0" dirty="0" err="1" smtClean="0"/>
              <a:t>dump</a:t>
            </a:r>
            <a:r>
              <a:rPr lang="tr-TR" altLang="en-US" noProof="0" dirty="0" smtClean="0"/>
              <a:t>, </a:t>
            </a:r>
            <a:r>
              <a:rPr lang="tr-TR" altLang="en-US" noProof="0" dirty="0" err="1" smtClean="0"/>
              <a:t>list</a:t>
            </a:r>
            <a:r>
              <a:rPr lang="tr-TR" altLang="en-US" noProof="0" dirty="0" smtClean="0"/>
              <a:t>, ve </a:t>
            </a:r>
            <a:r>
              <a:rPr lang="tr-TR" altLang="en-US" dirty="0" smtClean="0"/>
              <a:t>dosya ve klasörlerle ilgili genel işlemler</a:t>
            </a:r>
            <a:endParaRPr lang="tr-TR" altLang="en-US" noProof="0" dirty="0" smtClean="0"/>
          </a:p>
          <a:p>
            <a:pPr>
              <a:lnSpc>
                <a:spcPct val="90000"/>
              </a:lnSpc>
            </a:pPr>
            <a:endParaRPr lang="tr-TR" altLang="en-US" sz="800" noProof="0" dirty="0" smtClean="0"/>
          </a:p>
          <a:p>
            <a:pPr>
              <a:lnSpc>
                <a:spcPct val="90000"/>
              </a:lnSpc>
            </a:pPr>
            <a:r>
              <a:rPr lang="tr-TR" altLang="en-US" b="1" noProof="0" dirty="0" err="1" smtClean="0"/>
              <a:t>Status</a:t>
            </a:r>
            <a:r>
              <a:rPr lang="tr-TR" altLang="en-US" b="1" noProof="0" dirty="0" smtClean="0"/>
              <a:t> </a:t>
            </a:r>
            <a:r>
              <a:rPr lang="tr-TR" altLang="en-US" b="1" noProof="0" dirty="0" err="1" smtClean="0"/>
              <a:t>information</a:t>
            </a:r>
            <a:endParaRPr lang="tr-TR" altLang="en-US" b="1" noProof="0" dirty="0" smtClean="0"/>
          </a:p>
          <a:p>
            <a:pPr lvl="1">
              <a:lnSpc>
                <a:spcPct val="90000"/>
              </a:lnSpc>
            </a:pPr>
            <a:r>
              <a:rPr lang="tr-TR" altLang="en-US" noProof="0" dirty="0" smtClean="0"/>
              <a:t>Bazı programlar sistemden basit bilgiler ister - </a:t>
            </a:r>
            <a:r>
              <a:rPr lang="tr-TR" altLang="en-US" noProof="0" dirty="0" err="1" smtClean="0"/>
              <a:t>date</a:t>
            </a:r>
            <a:r>
              <a:rPr lang="tr-TR" altLang="en-US" noProof="0" dirty="0" smtClean="0"/>
              <a:t>, time, kullanılabilir bellek alanı miktarı, disk boyutu, kullanıcı sayısı</a:t>
            </a:r>
          </a:p>
          <a:p>
            <a:pPr lvl="1">
              <a:lnSpc>
                <a:spcPct val="90000"/>
              </a:lnSpc>
            </a:pPr>
            <a:r>
              <a:rPr lang="tr-TR" altLang="en-US" noProof="0" dirty="0" smtClean="0"/>
              <a:t>Bazıları ise daha karmaşıktır; </a:t>
            </a:r>
            <a:r>
              <a:rPr lang="tr-TR" altLang="en-US" noProof="0" dirty="0" err="1" smtClean="0"/>
              <a:t>performance</a:t>
            </a:r>
            <a:r>
              <a:rPr lang="tr-TR" altLang="en-US" noProof="0" dirty="0" smtClean="0"/>
              <a:t>, </a:t>
            </a:r>
            <a:r>
              <a:rPr lang="tr-TR" altLang="en-US" noProof="0" dirty="0" err="1" smtClean="0"/>
              <a:t>logging</a:t>
            </a:r>
            <a:r>
              <a:rPr lang="tr-TR" altLang="en-US" noProof="0" dirty="0" smtClean="0"/>
              <a:t>, ve </a:t>
            </a:r>
            <a:r>
              <a:rPr lang="tr-TR" altLang="en-US" noProof="0" dirty="0" err="1" smtClean="0"/>
              <a:t>debugging</a:t>
            </a:r>
            <a:r>
              <a:rPr lang="tr-TR" altLang="en-US" noProof="0" dirty="0" smtClean="0"/>
              <a:t> ile ilgili bilgiler sağlar.</a:t>
            </a:r>
          </a:p>
          <a:p>
            <a:pPr lvl="1">
              <a:lnSpc>
                <a:spcPct val="90000"/>
              </a:lnSpc>
            </a:pPr>
            <a:r>
              <a:rPr lang="tr-TR" altLang="en-US" noProof="0" dirty="0" smtClean="0"/>
              <a:t>Tipik olarak, bu programlar çıktıyı formatlar daha sonra terminale veya diğer çıktı aygıtlarına veya dosyalara yazdırır veya </a:t>
            </a:r>
            <a:r>
              <a:rPr lang="tr-TR" altLang="en-US" noProof="0" dirty="0" err="1" smtClean="0"/>
              <a:t>GUI'nin</a:t>
            </a:r>
            <a:r>
              <a:rPr lang="tr-TR" altLang="en-US" noProof="0" dirty="0" smtClean="0"/>
              <a:t> bir penceresinde görüntüler.</a:t>
            </a:r>
          </a:p>
          <a:p>
            <a:pPr lvl="1">
              <a:lnSpc>
                <a:spcPct val="90000"/>
              </a:lnSpc>
            </a:pPr>
            <a:r>
              <a:rPr lang="tr-TR" altLang="en-US" noProof="0" dirty="0" smtClean="0"/>
              <a:t>Bazı sistemler, yapılandırma bilgilerini depolamak ve almak için kullanılan bir kayıt defterini (</a:t>
            </a:r>
            <a:r>
              <a:rPr lang="tr-TR" altLang="en-US" b="1" noProof="0" dirty="0" err="1" smtClean="0"/>
              <a:t>registry</a:t>
            </a:r>
            <a:r>
              <a:rPr lang="tr-TR" altLang="en-US" b="1" noProof="0" dirty="0" smtClean="0"/>
              <a:t>)</a:t>
            </a:r>
            <a:r>
              <a:rPr lang="tr-TR" altLang="en-US" noProof="0" dirty="0" smtClean="0"/>
              <a:t> de destekler.</a:t>
            </a:r>
          </a:p>
          <a:p>
            <a:pPr>
              <a:lnSpc>
                <a:spcPct val="90000"/>
              </a:lnSpc>
              <a:buFont typeface="Monotype Sorts" pitchFamily="-84" charset="2"/>
              <a:buNone/>
            </a:pPr>
            <a:endParaRPr lang="tr-TR" altLang="en-US" noProof="0" dirty="0"/>
          </a:p>
        </p:txBody>
      </p:sp>
    </p:spTree>
    <p:extLst>
      <p:ext uri="{BB962C8B-B14F-4D97-AF65-F5344CB8AC3E}">
        <p14:creationId xmlns:p14="http://schemas.microsoft.com/office/powerpoint/2010/main" val="1403958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xmlns="" id="{74F248A6-FEC6-47A1-A99A-98ABBC6C33A4}"/>
              </a:ext>
            </a:extLst>
          </p:cNvPr>
          <p:cNvSpPr>
            <a:spLocks noGrp="1" noChangeArrowheads="1"/>
          </p:cNvSpPr>
          <p:nvPr>
            <p:ph type="title"/>
          </p:nvPr>
        </p:nvSpPr>
        <p:spPr>
          <a:xfrm>
            <a:off x="447675" y="217488"/>
            <a:ext cx="8080375" cy="576262"/>
          </a:xfrm>
        </p:spPr>
        <p:txBody>
          <a:bodyPr>
            <a:normAutofit fontScale="90000"/>
          </a:bodyPr>
          <a:lstStyle/>
          <a:p>
            <a:r>
              <a:rPr lang="tr-TR" altLang="en-US" noProof="0" dirty="0" smtClean="0"/>
              <a:t>Sistem Servisleri</a:t>
            </a:r>
            <a:endParaRPr lang="tr-TR" altLang="en-US" noProof="0" dirty="0"/>
          </a:p>
        </p:txBody>
      </p:sp>
      <p:sp>
        <p:nvSpPr>
          <p:cNvPr id="62467" name="Rectangle 3">
            <a:extLst>
              <a:ext uri="{FF2B5EF4-FFF2-40B4-BE49-F238E27FC236}">
                <a16:creationId xmlns:a16="http://schemas.microsoft.com/office/drawing/2014/main" xmlns="" id="{3AC26365-FF38-4159-8CB6-E4B6F33D9597}"/>
              </a:ext>
            </a:extLst>
          </p:cNvPr>
          <p:cNvSpPr>
            <a:spLocks noGrp="1" noChangeArrowheads="1"/>
          </p:cNvSpPr>
          <p:nvPr>
            <p:ph idx="1"/>
          </p:nvPr>
        </p:nvSpPr>
        <p:spPr>
          <a:xfrm>
            <a:off x="811213" y="1131888"/>
            <a:ext cx="7697787" cy="5187950"/>
          </a:xfrm>
        </p:spPr>
        <p:txBody>
          <a:bodyPr>
            <a:normAutofit fontScale="92500" lnSpcReduction="10000"/>
          </a:bodyPr>
          <a:lstStyle/>
          <a:p>
            <a:pPr>
              <a:lnSpc>
                <a:spcPct val="90000"/>
              </a:lnSpc>
            </a:pPr>
            <a:r>
              <a:rPr lang="tr-TR" altLang="en-US" b="1" noProof="0" dirty="0" smtClean="0"/>
              <a:t>File </a:t>
            </a:r>
            <a:r>
              <a:rPr lang="tr-TR" altLang="en-US" b="1" noProof="0" dirty="0" err="1" smtClean="0"/>
              <a:t>modification</a:t>
            </a:r>
            <a:endParaRPr lang="tr-TR" altLang="en-US" b="1" noProof="0" dirty="0" smtClean="0"/>
          </a:p>
          <a:p>
            <a:pPr lvl="1">
              <a:lnSpc>
                <a:spcPct val="90000"/>
              </a:lnSpc>
            </a:pPr>
            <a:r>
              <a:rPr lang="tr-TR" altLang="en-US" noProof="0" dirty="0" smtClean="0"/>
              <a:t>Diskte veya diğer cihazlarda dosyaların içeriğini oluşturmak ve değiştirmek için birkaç </a:t>
            </a:r>
            <a:r>
              <a:rPr lang="tr-TR" altLang="en-US" noProof="0" dirty="0" err="1" smtClean="0"/>
              <a:t>text</a:t>
            </a:r>
            <a:r>
              <a:rPr lang="tr-TR" altLang="en-US" noProof="0" dirty="0" smtClean="0"/>
              <a:t> </a:t>
            </a:r>
            <a:r>
              <a:rPr lang="tr-TR" altLang="en-US" noProof="0" dirty="0" err="1" smtClean="0"/>
              <a:t>editor</a:t>
            </a:r>
            <a:r>
              <a:rPr lang="tr-TR" altLang="en-US" noProof="0" dirty="0" smtClean="0"/>
              <a:t> mevcut olabilir.</a:t>
            </a:r>
          </a:p>
          <a:p>
            <a:pPr lvl="1">
              <a:lnSpc>
                <a:spcPct val="90000"/>
              </a:lnSpc>
            </a:pPr>
            <a:r>
              <a:rPr lang="tr-TR" altLang="en-US" noProof="0" dirty="0" smtClean="0"/>
              <a:t>Dosyaların içeriğinde arama yapma veya metin dönüştürme işlemleri için özel komutlar da olabilir.</a:t>
            </a:r>
          </a:p>
          <a:p>
            <a:pPr>
              <a:lnSpc>
                <a:spcPct val="90000"/>
              </a:lnSpc>
            </a:pPr>
            <a:r>
              <a:rPr lang="tr-TR" altLang="en-US" b="1" noProof="0" dirty="0" smtClean="0"/>
              <a:t>Programming-</a:t>
            </a:r>
            <a:r>
              <a:rPr lang="tr-TR" altLang="en-US" b="1" noProof="0" dirty="0" err="1" smtClean="0"/>
              <a:t>language</a:t>
            </a:r>
            <a:r>
              <a:rPr lang="tr-TR" altLang="en-US" b="1" noProof="0" dirty="0" smtClean="0"/>
              <a:t> </a:t>
            </a:r>
            <a:r>
              <a:rPr lang="tr-TR" altLang="en-US" b="1" noProof="0" dirty="0" err="1" smtClean="0"/>
              <a:t>support</a:t>
            </a:r>
            <a:r>
              <a:rPr lang="tr-TR" altLang="en-US" b="1" noProof="0" dirty="0" smtClean="0"/>
              <a:t> </a:t>
            </a:r>
            <a:r>
              <a:rPr lang="tr-TR" altLang="en-US" noProof="0" dirty="0" smtClean="0"/>
              <a:t>- Yaygın programlama dilleri (C, C ++, Java ve </a:t>
            </a:r>
            <a:r>
              <a:rPr lang="tr-TR" altLang="en-US" noProof="0" dirty="0" err="1" smtClean="0"/>
              <a:t>Python</a:t>
            </a:r>
            <a:r>
              <a:rPr lang="tr-TR" altLang="en-US" noProof="0" dirty="0" smtClean="0"/>
              <a:t> gibi) için </a:t>
            </a:r>
            <a:r>
              <a:rPr lang="tr-TR" altLang="en-US" noProof="0" dirty="0" err="1" smtClean="0"/>
              <a:t>Compilers</a:t>
            </a:r>
            <a:r>
              <a:rPr lang="tr-TR" altLang="en-US" noProof="0" dirty="0" smtClean="0"/>
              <a:t>, </a:t>
            </a:r>
            <a:r>
              <a:rPr lang="tr-TR" altLang="en-US" noProof="0" dirty="0" err="1" smtClean="0"/>
              <a:t>assemblers</a:t>
            </a:r>
            <a:r>
              <a:rPr lang="tr-TR" altLang="en-US" noProof="0" dirty="0" smtClean="0"/>
              <a:t>, </a:t>
            </a:r>
            <a:r>
              <a:rPr lang="tr-TR" altLang="en-US" noProof="0" dirty="0" err="1" smtClean="0"/>
              <a:t>debuggers</a:t>
            </a:r>
            <a:r>
              <a:rPr lang="tr-TR" altLang="en-US" noProof="0" dirty="0" smtClean="0"/>
              <a:t> ve </a:t>
            </a:r>
            <a:r>
              <a:rPr lang="tr-TR" altLang="en-US" noProof="0" dirty="0" err="1" smtClean="0"/>
              <a:t>interpreters</a:t>
            </a:r>
            <a:r>
              <a:rPr lang="tr-TR" altLang="en-US" noProof="0" dirty="0" smtClean="0"/>
              <a:t> genellikle işletim sistemiyle birlikte sağlanır veya ayrı bir indirme olarak sunulur.</a:t>
            </a:r>
            <a:endParaRPr lang="tr-TR" altLang="en-US" sz="800" noProof="0" dirty="0" smtClean="0"/>
          </a:p>
          <a:p>
            <a:pPr>
              <a:lnSpc>
                <a:spcPct val="90000"/>
              </a:lnSpc>
            </a:pPr>
            <a:r>
              <a:rPr lang="tr-TR" altLang="en-US" b="1" noProof="0" dirty="0" smtClean="0"/>
              <a:t>Program </a:t>
            </a:r>
            <a:r>
              <a:rPr lang="tr-TR" altLang="en-US" b="1" noProof="0" dirty="0" err="1" smtClean="0"/>
              <a:t>loading</a:t>
            </a:r>
            <a:r>
              <a:rPr lang="tr-TR" altLang="en-US" b="1" noProof="0" dirty="0" smtClean="0"/>
              <a:t> </a:t>
            </a:r>
            <a:r>
              <a:rPr lang="tr-TR" altLang="en-US" b="1" noProof="0" dirty="0" err="1" smtClean="0"/>
              <a:t>and</a:t>
            </a:r>
            <a:r>
              <a:rPr lang="tr-TR" altLang="en-US" b="1" noProof="0" dirty="0" smtClean="0"/>
              <a:t> </a:t>
            </a:r>
            <a:r>
              <a:rPr lang="tr-TR" altLang="en-US" b="1" noProof="0" dirty="0" err="1" smtClean="0"/>
              <a:t>execution</a:t>
            </a:r>
            <a:r>
              <a:rPr lang="tr-TR" altLang="en-US" noProof="0" dirty="0" smtClean="0"/>
              <a:t>- Bir programın </a:t>
            </a:r>
            <a:r>
              <a:rPr lang="tr-TR" altLang="en-US" noProof="0" dirty="0" err="1" smtClean="0"/>
              <a:t>assembling</a:t>
            </a:r>
            <a:r>
              <a:rPr lang="tr-TR" altLang="en-US" noProof="0" dirty="0" smtClean="0"/>
              <a:t> veya </a:t>
            </a:r>
            <a:r>
              <a:rPr lang="tr-TR" altLang="en-US" noProof="0" dirty="0" err="1" smtClean="0"/>
              <a:t>compiling</a:t>
            </a:r>
            <a:r>
              <a:rPr lang="tr-TR" altLang="en-US" noProof="0" dirty="0" smtClean="0"/>
              <a:t> işleminden sonra yürütülmesi için belleğe yüklenmesi gerekir. Sistem; </a:t>
            </a:r>
            <a:r>
              <a:rPr lang="tr-TR" altLang="en-US" noProof="0" dirty="0" err="1" smtClean="0"/>
              <a:t>Absolute</a:t>
            </a:r>
            <a:r>
              <a:rPr lang="tr-TR" altLang="en-US" noProof="0" dirty="0" smtClean="0"/>
              <a:t> </a:t>
            </a:r>
            <a:r>
              <a:rPr lang="tr-TR" altLang="en-US" noProof="0" dirty="0" err="1" smtClean="0"/>
              <a:t>loaders</a:t>
            </a:r>
            <a:r>
              <a:rPr lang="tr-TR" altLang="en-US" noProof="0" dirty="0" smtClean="0"/>
              <a:t>, </a:t>
            </a:r>
            <a:r>
              <a:rPr lang="tr-TR" altLang="en-US" noProof="0" dirty="0" err="1" smtClean="0"/>
              <a:t>relocatable</a:t>
            </a:r>
            <a:r>
              <a:rPr lang="tr-TR" altLang="en-US" noProof="0" dirty="0" smtClean="0"/>
              <a:t> </a:t>
            </a:r>
            <a:r>
              <a:rPr lang="tr-TR" altLang="en-US" noProof="0" dirty="0" err="1" smtClean="0"/>
              <a:t>loaders</a:t>
            </a:r>
            <a:r>
              <a:rPr lang="tr-TR" altLang="en-US" noProof="0" dirty="0" smtClean="0"/>
              <a:t>, </a:t>
            </a:r>
            <a:r>
              <a:rPr lang="tr-TR" altLang="en-US" noProof="0" dirty="0" err="1" smtClean="0"/>
              <a:t>linkage</a:t>
            </a:r>
            <a:r>
              <a:rPr lang="tr-TR" altLang="en-US" noProof="0" dirty="0" smtClean="0"/>
              <a:t> </a:t>
            </a:r>
            <a:r>
              <a:rPr lang="tr-TR" altLang="en-US" noProof="0" dirty="0" err="1" smtClean="0"/>
              <a:t>editors</a:t>
            </a:r>
            <a:r>
              <a:rPr lang="tr-TR" altLang="en-US" noProof="0" dirty="0" smtClean="0"/>
              <a:t>, ve </a:t>
            </a:r>
            <a:r>
              <a:rPr lang="tr-TR" altLang="en-US" noProof="0" dirty="0" err="1" smtClean="0"/>
              <a:t>overlay-loaders</a:t>
            </a:r>
            <a:r>
              <a:rPr lang="tr-TR" altLang="en-US" noProof="0" dirty="0" smtClean="0"/>
              <a:t> içerebilir. Üst düzey diller veya makine dili için </a:t>
            </a:r>
            <a:r>
              <a:rPr lang="tr-TR" altLang="en-US" noProof="0" dirty="0" err="1" smtClean="0"/>
              <a:t>debugging</a:t>
            </a:r>
            <a:r>
              <a:rPr lang="tr-TR" altLang="en-US" noProof="0" dirty="0" smtClean="0"/>
              <a:t> sistemlerine de ihtiyaç vardır.</a:t>
            </a:r>
            <a:endParaRPr lang="tr-TR" altLang="en-US" sz="800" noProof="0" dirty="0" smtClean="0"/>
          </a:p>
          <a:p>
            <a:pPr>
              <a:lnSpc>
                <a:spcPct val="90000"/>
              </a:lnSpc>
            </a:pPr>
            <a:r>
              <a:rPr lang="tr-TR" altLang="en-US" b="1" noProof="0" dirty="0" smtClean="0"/>
              <a:t>Communications</a:t>
            </a:r>
            <a:r>
              <a:rPr lang="tr-TR" altLang="en-US" noProof="0" dirty="0" smtClean="0"/>
              <a:t> – Programlar, </a:t>
            </a:r>
            <a:r>
              <a:rPr lang="tr-TR" altLang="en-US" noProof="0" dirty="0" err="1" smtClean="0"/>
              <a:t>processler</a:t>
            </a:r>
            <a:r>
              <a:rPr lang="tr-TR" altLang="en-US" noProof="0" dirty="0" smtClean="0"/>
              <a:t>, kullanıcılar ve bilgisayar sistemleri arasında sanal bağlantılar oluşturmak için bir mekanizma sağlar.</a:t>
            </a:r>
          </a:p>
          <a:p>
            <a:pPr lvl="1">
              <a:lnSpc>
                <a:spcPct val="90000"/>
              </a:lnSpc>
            </a:pPr>
            <a:r>
              <a:rPr lang="tr-TR" altLang="en-US" noProof="0" dirty="0" smtClean="0"/>
              <a:t>Kullanıcıların birbirlerinin ekranlarına mesaj göndermelerine, web sayfalarına göz atmalarına, e-posta mesajları göndermelerine, uzaktan oturum açmalarına veya dosyaları bir makineden diğerine aktarmalarına olanak tanır.</a:t>
            </a:r>
            <a:endParaRPr lang="tr-TR" altLang="ja-JP" noProof="0" dirty="0" smtClean="0"/>
          </a:p>
          <a:p>
            <a:pPr>
              <a:lnSpc>
                <a:spcPct val="90000"/>
              </a:lnSpc>
            </a:pPr>
            <a:endParaRPr lang="tr-TR" altLang="en-US" noProof="0" dirty="0"/>
          </a:p>
        </p:txBody>
      </p:sp>
    </p:spTree>
    <p:extLst>
      <p:ext uri="{BB962C8B-B14F-4D97-AF65-F5344CB8AC3E}">
        <p14:creationId xmlns:p14="http://schemas.microsoft.com/office/powerpoint/2010/main" val="21667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xmlns="" id="{69B64704-3592-4DF7-85E7-FB2DB85811C1}"/>
              </a:ext>
            </a:extLst>
          </p:cNvPr>
          <p:cNvSpPr>
            <a:spLocks noGrp="1" noChangeArrowheads="1"/>
          </p:cNvSpPr>
          <p:nvPr>
            <p:ph type="title"/>
          </p:nvPr>
        </p:nvSpPr>
        <p:spPr>
          <a:xfrm>
            <a:off x="485775" y="217488"/>
            <a:ext cx="7996238" cy="576262"/>
          </a:xfrm>
        </p:spPr>
        <p:txBody>
          <a:bodyPr>
            <a:normAutofit fontScale="90000"/>
          </a:bodyPr>
          <a:lstStyle/>
          <a:p>
            <a:r>
              <a:rPr lang="tr-TR" altLang="en-US" noProof="0" dirty="0" smtClean="0"/>
              <a:t>Sistem Servisleri</a:t>
            </a:r>
            <a:endParaRPr lang="tr-TR" altLang="en-US" noProof="0" dirty="0"/>
          </a:p>
        </p:txBody>
      </p:sp>
      <p:sp>
        <p:nvSpPr>
          <p:cNvPr id="64515" name="Rectangle 3">
            <a:extLst>
              <a:ext uri="{FF2B5EF4-FFF2-40B4-BE49-F238E27FC236}">
                <a16:creationId xmlns:a16="http://schemas.microsoft.com/office/drawing/2014/main" xmlns="" id="{893ED54D-5EE3-433B-820F-AFAE8BC4BDCE}"/>
              </a:ext>
            </a:extLst>
          </p:cNvPr>
          <p:cNvSpPr>
            <a:spLocks noGrp="1" noChangeArrowheads="1"/>
          </p:cNvSpPr>
          <p:nvPr>
            <p:ph idx="1"/>
          </p:nvPr>
        </p:nvSpPr>
        <p:spPr>
          <a:xfrm>
            <a:off x="806450" y="1108075"/>
            <a:ext cx="7675563" cy="5187950"/>
          </a:xfrm>
        </p:spPr>
        <p:txBody>
          <a:bodyPr>
            <a:normAutofit/>
          </a:bodyPr>
          <a:lstStyle/>
          <a:p>
            <a:pPr>
              <a:lnSpc>
                <a:spcPct val="90000"/>
              </a:lnSpc>
            </a:pPr>
            <a:r>
              <a:rPr lang="tr-TR" altLang="en-US" b="1" noProof="0" dirty="0" smtClean="0"/>
              <a:t>Background Services</a:t>
            </a:r>
          </a:p>
          <a:p>
            <a:pPr lvl="1">
              <a:lnSpc>
                <a:spcPct val="90000"/>
              </a:lnSpc>
            </a:pPr>
            <a:r>
              <a:rPr lang="tr-TR" altLang="en-US" noProof="0" dirty="0" smtClean="0"/>
              <a:t>Tüm genel amaçlı sistemlerin, </a:t>
            </a:r>
            <a:r>
              <a:rPr lang="tr-TR" altLang="en-US" noProof="0" dirty="0" err="1" smtClean="0"/>
              <a:t>booting</a:t>
            </a:r>
            <a:r>
              <a:rPr lang="tr-TR" altLang="en-US" noProof="0" dirty="0" smtClean="0"/>
              <a:t> sırasında belirli sistem programı </a:t>
            </a:r>
            <a:r>
              <a:rPr lang="tr-TR" altLang="en-US" noProof="0" dirty="0" err="1" smtClean="0"/>
              <a:t>processlerini</a:t>
            </a:r>
            <a:r>
              <a:rPr lang="tr-TR" altLang="en-US" noProof="0" dirty="0" smtClean="0"/>
              <a:t> başlatmak için yöntemleri vardır. </a:t>
            </a:r>
          </a:p>
          <a:p>
            <a:pPr lvl="2">
              <a:lnSpc>
                <a:spcPct val="90000"/>
              </a:lnSpc>
            </a:pPr>
            <a:r>
              <a:rPr lang="tr-TR" altLang="en-US" noProof="0" dirty="0" smtClean="0"/>
              <a:t>Bazıları sistem başlatıldığında yürütülür tamamlandıktan sonra sonlanır.</a:t>
            </a:r>
          </a:p>
          <a:p>
            <a:pPr lvl="2">
              <a:lnSpc>
                <a:spcPct val="90000"/>
              </a:lnSpc>
            </a:pPr>
            <a:r>
              <a:rPr lang="tr-TR" altLang="en-US" noProof="0" dirty="0" smtClean="0"/>
              <a:t>Bazıları sistem kapanıncaya kadar çalışmaya devam eder. </a:t>
            </a:r>
            <a:r>
              <a:rPr lang="tr-TR" altLang="en-US" b="1" noProof="0" dirty="0" err="1" smtClean="0">
                <a:solidFill>
                  <a:srgbClr val="006699"/>
                </a:solidFill>
              </a:rPr>
              <a:t>services</a:t>
            </a:r>
            <a:r>
              <a:rPr lang="tr-TR" altLang="en-US" noProof="0" dirty="0" smtClean="0"/>
              <a:t>, </a:t>
            </a:r>
            <a:r>
              <a:rPr lang="tr-TR" altLang="en-US" b="1" noProof="0" dirty="0" err="1" smtClean="0">
                <a:solidFill>
                  <a:srgbClr val="006699"/>
                </a:solidFill>
              </a:rPr>
              <a:t>subsystems</a:t>
            </a:r>
            <a:r>
              <a:rPr lang="tr-TR" altLang="en-US" noProof="0" dirty="0" smtClean="0"/>
              <a:t>, </a:t>
            </a:r>
            <a:r>
              <a:rPr lang="tr-TR" altLang="en-US" b="1" noProof="0" dirty="0" err="1" smtClean="0">
                <a:solidFill>
                  <a:srgbClr val="006699"/>
                </a:solidFill>
              </a:rPr>
              <a:t>daemons</a:t>
            </a:r>
            <a:r>
              <a:rPr lang="tr-TR" altLang="en-US" b="1" noProof="0" dirty="0" smtClean="0">
                <a:solidFill>
                  <a:srgbClr val="006699"/>
                </a:solidFill>
              </a:rPr>
              <a:t> (</a:t>
            </a:r>
            <a:r>
              <a:rPr lang="tr-TR" altLang="en-US" noProof="0" dirty="0" smtClean="0"/>
              <a:t>disk </a:t>
            </a:r>
            <a:r>
              <a:rPr lang="tr-TR" altLang="en-US" noProof="0" dirty="0" err="1" smtClean="0"/>
              <a:t>checking</a:t>
            </a:r>
            <a:r>
              <a:rPr lang="tr-TR" altLang="en-US" noProof="0" dirty="0" smtClean="0"/>
              <a:t>, </a:t>
            </a:r>
            <a:r>
              <a:rPr lang="tr-TR" altLang="en-US" noProof="0" dirty="0" err="1" smtClean="0"/>
              <a:t>process</a:t>
            </a:r>
            <a:r>
              <a:rPr lang="tr-TR" altLang="en-US" noProof="0" dirty="0" smtClean="0"/>
              <a:t> </a:t>
            </a:r>
            <a:r>
              <a:rPr lang="tr-TR" altLang="en-US" noProof="0" dirty="0" err="1" smtClean="0"/>
              <a:t>scheduling</a:t>
            </a:r>
            <a:r>
              <a:rPr lang="tr-TR" altLang="en-US" noProof="0" dirty="0" smtClean="0"/>
              <a:t>, </a:t>
            </a:r>
            <a:r>
              <a:rPr lang="tr-TR" altLang="en-US" noProof="0" dirty="0" err="1" smtClean="0"/>
              <a:t>error</a:t>
            </a:r>
            <a:r>
              <a:rPr lang="tr-TR" altLang="en-US" noProof="0" dirty="0" smtClean="0"/>
              <a:t> </a:t>
            </a:r>
            <a:r>
              <a:rPr lang="tr-TR" altLang="en-US" noProof="0" dirty="0" err="1" smtClean="0"/>
              <a:t>logging</a:t>
            </a:r>
            <a:r>
              <a:rPr lang="tr-TR" altLang="en-US" noProof="0" dirty="0" smtClean="0"/>
              <a:t>, </a:t>
            </a:r>
            <a:r>
              <a:rPr lang="tr-TR" altLang="en-US" noProof="0" dirty="0" err="1" smtClean="0"/>
              <a:t>printing</a:t>
            </a:r>
            <a:r>
              <a:rPr lang="tr-TR" altLang="en-US" noProof="0" dirty="0" smtClean="0"/>
              <a:t> gibi servisler)</a:t>
            </a:r>
          </a:p>
          <a:p>
            <a:pPr lvl="1">
              <a:lnSpc>
                <a:spcPct val="90000"/>
              </a:lnSpc>
            </a:pPr>
            <a:r>
              <a:rPr lang="tr-TR" altLang="en-US" noProof="0" dirty="0" smtClean="0"/>
              <a:t>Tipik sistemlerde düzinelerce arka plan yordamı (</a:t>
            </a:r>
            <a:r>
              <a:rPr lang="tr-TR" altLang="en-US" b="1" noProof="0" dirty="0" err="1" smtClean="0">
                <a:solidFill>
                  <a:srgbClr val="006699"/>
                </a:solidFill>
              </a:rPr>
              <a:t>daemons</a:t>
            </a:r>
            <a:r>
              <a:rPr lang="tr-TR" altLang="en-US" noProof="0" dirty="0" smtClean="0"/>
              <a:t> ) bulunur. Önemli etkinlikleri </a:t>
            </a:r>
            <a:r>
              <a:rPr lang="tr-TR" altLang="en-US" noProof="0" dirty="0" err="1" smtClean="0"/>
              <a:t>kernel</a:t>
            </a:r>
            <a:r>
              <a:rPr lang="tr-TR" altLang="en-US" noProof="0" dirty="0" smtClean="0"/>
              <a:t> </a:t>
            </a:r>
            <a:r>
              <a:rPr lang="tr-TR" altLang="en-US" noProof="0" dirty="0" err="1" smtClean="0"/>
              <a:t>context</a:t>
            </a:r>
            <a:r>
              <a:rPr lang="tr-TR" altLang="en-US" noProof="0" dirty="0" smtClean="0"/>
              <a:t> yerine </a:t>
            </a:r>
            <a:r>
              <a:rPr lang="tr-TR" altLang="en-US" noProof="0" dirty="0" err="1" smtClean="0"/>
              <a:t>user</a:t>
            </a:r>
            <a:r>
              <a:rPr lang="tr-TR" altLang="en-US" noProof="0" dirty="0" smtClean="0"/>
              <a:t> </a:t>
            </a:r>
            <a:r>
              <a:rPr lang="tr-TR" altLang="en-US" noProof="0" dirty="0" err="1" smtClean="0"/>
              <a:t>contextte</a:t>
            </a:r>
            <a:r>
              <a:rPr lang="tr-TR" altLang="en-US" noProof="0" dirty="0" smtClean="0"/>
              <a:t> çalıştıran işletim sistemleri, bu etkinlikleri çalıştırmak için arka plan yordamlarını kullanabilir.</a:t>
            </a:r>
          </a:p>
          <a:p>
            <a:pPr lvl="1">
              <a:lnSpc>
                <a:spcPct val="90000"/>
              </a:lnSpc>
              <a:buFont typeface="Monotype Sorts" pitchFamily="-84" charset="2"/>
              <a:buNone/>
            </a:pPr>
            <a:endParaRPr lang="tr-TR" altLang="en-US" sz="800" noProof="0" dirty="0" smtClean="0"/>
          </a:p>
        </p:txBody>
      </p:sp>
    </p:spTree>
    <p:extLst>
      <p:ext uri="{BB962C8B-B14F-4D97-AF65-F5344CB8AC3E}">
        <p14:creationId xmlns:p14="http://schemas.microsoft.com/office/powerpoint/2010/main" val="39864063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xmlns="" id="{69B64704-3592-4DF7-85E7-FB2DB85811C1}"/>
              </a:ext>
            </a:extLst>
          </p:cNvPr>
          <p:cNvSpPr>
            <a:spLocks noGrp="1" noChangeArrowheads="1"/>
          </p:cNvSpPr>
          <p:nvPr>
            <p:ph type="title"/>
          </p:nvPr>
        </p:nvSpPr>
        <p:spPr>
          <a:xfrm>
            <a:off x="485775" y="217488"/>
            <a:ext cx="7996238" cy="576262"/>
          </a:xfrm>
        </p:spPr>
        <p:txBody>
          <a:bodyPr>
            <a:normAutofit fontScale="90000"/>
          </a:bodyPr>
          <a:lstStyle/>
          <a:p>
            <a:r>
              <a:rPr lang="tr-TR" altLang="en-US" noProof="0" dirty="0" smtClean="0"/>
              <a:t>Sistem Servisleri</a:t>
            </a:r>
            <a:endParaRPr lang="tr-TR" altLang="en-US" noProof="0" dirty="0"/>
          </a:p>
        </p:txBody>
      </p:sp>
      <p:sp>
        <p:nvSpPr>
          <p:cNvPr id="64515" name="Rectangle 3">
            <a:extLst>
              <a:ext uri="{FF2B5EF4-FFF2-40B4-BE49-F238E27FC236}">
                <a16:creationId xmlns:a16="http://schemas.microsoft.com/office/drawing/2014/main" xmlns="" id="{893ED54D-5EE3-433B-820F-AFAE8BC4BDCE}"/>
              </a:ext>
            </a:extLst>
          </p:cNvPr>
          <p:cNvSpPr>
            <a:spLocks noGrp="1" noChangeArrowheads="1"/>
          </p:cNvSpPr>
          <p:nvPr>
            <p:ph idx="1"/>
          </p:nvPr>
        </p:nvSpPr>
        <p:spPr>
          <a:xfrm>
            <a:off x="806450" y="1108075"/>
            <a:ext cx="7675563" cy="5187950"/>
          </a:xfrm>
        </p:spPr>
        <p:txBody>
          <a:bodyPr>
            <a:normAutofit/>
          </a:bodyPr>
          <a:lstStyle/>
          <a:p>
            <a:pPr>
              <a:lnSpc>
                <a:spcPct val="90000"/>
              </a:lnSpc>
            </a:pPr>
            <a:r>
              <a:rPr lang="tr-TR" altLang="en-US" b="1" noProof="0" dirty="0" smtClean="0"/>
              <a:t>Application </a:t>
            </a:r>
            <a:r>
              <a:rPr lang="tr-TR" altLang="en-US" b="1" noProof="0" dirty="0" err="1" smtClean="0"/>
              <a:t>programs</a:t>
            </a:r>
            <a:r>
              <a:rPr lang="tr-TR" altLang="en-US" b="1" noProof="0" dirty="0" smtClean="0"/>
              <a:t> - </a:t>
            </a:r>
            <a:r>
              <a:rPr lang="tr-TR" altLang="en-US" noProof="0" dirty="0" smtClean="0"/>
              <a:t>Sistem programlarının yanı sıra, çoğu işletim sistemi, genel sorunları çözmede veya genel işlemleri gerçekleştirmede yararlı olan programlarla birlikte sağlanır.</a:t>
            </a:r>
          </a:p>
          <a:p>
            <a:pPr>
              <a:lnSpc>
                <a:spcPct val="90000"/>
              </a:lnSpc>
            </a:pPr>
            <a:r>
              <a:rPr lang="tr-TR" noProof="0" dirty="0" smtClean="0"/>
              <a:t>web </a:t>
            </a:r>
            <a:r>
              <a:rPr lang="tr-TR" noProof="0" dirty="0" err="1" smtClean="0"/>
              <a:t>browsers</a:t>
            </a:r>
            <a:r>
              <a:rPr lang="tr-TR" noProof="0" dirty="0" smtClean="0"/>
              <a:t>, </a:t>
            </a:r>
            <a:r>
              <a:rPr lang="tr-TR" noProof="0" dirty="0" err="1" smtClean="0"/>
              <a:t>word</a:t>
            </a:r>
            <a:r>
              <a:rPr lang="tr-TR" noProof="0" dirty="0" smtClean="0"/>
              <a:t> </a:t>
            </a:r>
            <a:r>
              <a:rPr lang="tr-TR" noProof="0" dirty="0" err="1" smtClean="0"/>
              <a:t>processors</a:t>
            </a:r>
            <a:r>
              <a:rPr lang="tr-TR" noProof="0" dirty="0" smtClean="0"/>
              <a:t> ve </a:t>
            </a:r>
            <a:r>
              <a:rPr lang="tr-TR" noProof="0" dirty="0" err="1" smtClean="0"/>
              <a:t>text</a:t>
            </a:r>
            <a:r>
              <a:rPr lang="tr-TR" noProof="0" dirty="0" smtClean="0"/>
              <a:t> </a:t>
            </a:r>
            <a:r>
              <a:rPr lang="tr-TR" noProof="0" dirty="0" err="1" smtClean="0"/>
              <a:t>formatters</a:t>
            </a:r>
            <a:r>
              <a:rPr lang="tr-TR" noProof="0" dirty="0" smtClean="0"/>
              <a:t>, </a:t>
            </a:r>
            <a:r>
              <a:rPr lang="tr-TR" noProof="0" dirty="0" err="1" smtClean="0"/>
              <a:t>spreadsheets</a:t>
            </a:r>
            <a:r>
              <a:rPr lang="tr-TR" noProof="0" dirty="0" smtClean="0"/>
              <a:t>, </a:t>
            </a:r>
            <a:r>
              <a:rPr lang="tr-TR" noProof="0" dirty="0" err="1" smtClean="0"/>
              <a:t>database</a:t>
            </a:r>
            <a:r>
              <a:rPr lang="tr-TR" noProof="0" dirty="0" smtClean="0"/>
              <a:t> </a:t>
            </a:r>
            <a:r>
              <a:rPr lang="tr-TR" noProof="0" dirty="0" err="1" smtClean="0"/>
              <a:t>systems</a:t>
            </a:r>
            <a:r>
              <a:rPr lang="tr-TR" noProof="0" dirty="0" smtClean="0"/>
              <a:t>, </a:t>
            </a:r>
            <a:r>
              <a:rPr lang="tr-TR" noProof="0" dirty="0" err="1" smtClean="0"/>
              <a:t>compilers</a:t>
            </a:r>
            <a:r>
              <a:rPr lang="tr-TR" noProof="0" dirty="0" smtClean="0"/>
              <a:t>, </a:t>
            </a:r>
            <a:r>
              <a:rPr lang="tr-TR" noProof="0" dirty="0" err="1" smtClean="0"/>
              <a:t>plotting</a:t>
            </a:r>
            <a:r>
              <a:rPr lang="tr-TR" noProof="0" dirty="0" smtClean="0"/>
              <a:t> </a:t>
            </a:r>
            <a:r>
              <a:rPr lang="tr-TR" noProof="0" dirty="0" err="1" smtClean="0"/>
              <a:t>and</a:t>
            </a:r>
            <a:r>
              <a:rPr lang="tr-TR" noProof="0" dirty="0" smtClean="0"/>
              <a:t> </a:t>
            </a:r>
            <a:r>
              <a:rPr lang="tr-TR" noProof="0" dirty="0" err="1" smtClean="0"/>
              <a:t>statistical-analysis</a:t>
            </a:r>
            <a:r>
              <a:rPr lang="tr-TR" noProof="0" dirty="0" smtClean="0"/>
              <a:t> </a:t>
            </a:r>
            <a:r>
              <a:rPr lang="tr-TR" noProof="0" dirty="0" err="1" smtClean="0"/>
              <a:t>packages</a:t>
            </a:r>
            <a:r>
              <a:rPr lang="tr-TR" noProof="0" dirty="0" smtClean="0"/>
              <a:t>, ve </a:t>
            </a:r>
            <a:r>
              <a:rPr lang="tr-TR" noProof="0" dirty="0" err="1" smtClean="0"/>
              <a:t>games</a:t>
            </a:r>
            <a:r>
              <a:rPr lang="tr-TR" noProof="0" dirty="0" smtClean="0"/>
              <a:t> </a:t>
            </a:r>
            <a:br>
              <a:rPr lang="tr-TR" noProof="0" dirty="0" smtClean="0"/>
            </a:br>
            <a:endParaRPr lang="tr-TR" altLang="en-US" noProof="0" dirty="0" smtClean="0"/>
          </a:p>
          <a:p>
            <a:pPr lvl="1">
              <a:lnSpc>
                <a:spcPct val="90000"/>
              </a:lnSpc>
            </a:pPr>
            <a:r>
              <a:rPr lang="tr-TR" altLang="en-US" noProof="0" dirty="0" smtClean="0"/>
              <a:t>Sistemle ilgili değildir.</a:t>
            </a:r>
          </a:p>
          <a:p>
            <a:pPr lvl="1">
              <a:lnSpc>
                <a:spcPct val="90000"/>
              </a:lnSpc>
            </a:pPr>
            <a:r>
              <a:rPr lang="tr-TR" altLang="en-US" noProof="0" dirty="0" smtClean="0"/>
              <a:t>Kullanıcılar tarafından çalıştırılır.</a:t>
            </a:r>
          </a:p>
          <a:p>
            <a:pPr lvl="1">
              <a:lnSpc>
                <a:spcPct val="90000"/>
              </a:lnSpc>
            </a:pPr>
            <a:r>
              <a:rPr lang="tr-TR" altLang="en-US" noProof="0" dirty="0" smtClean="0"/>
              <a:t>Tipik olarak işletim sisteminin bir parçası olarak görülmez.</a:t>
            </a:r>
          </a:p>
          <a:p>
            <a:pPr lvl="1">
              <a:lnSpc>
                <a:spcPct val="90000"/>
              </a:lnSpc>
            </a:pPr>
            <a:r>
              <a:rPr lang="tr-TR" altLang="en-US" noProof="0" dirty="0" smtClean="0"/>
              <a:t>Komut satırı, </a:t>
            </a:r>
            <a:r>
              <a:rPr lang="tr-TR" altLang="en-US" noProof="0" dirty="0" err="1" smtClean="0"/>
              <a:t>mouse</a:t>
            </a:r>
            <a:r>
              <a:rPr lang="tr-TR" altLang="en-US" noProof="0" dirty="0" smtClean="0"/>
              <a:t> veya parmak hareketleri ile başlatılır.</a:t>
            </a:r>
            <a:endParaRPr lang="tr-TR" altLang="en-US" noProof="0" dirty="0"/>
          </a:p>
        </p:txBody>
      </p:sp>
    </p:spTree>
    <p:extLst>
      <p:ext uri="{BB962C8B-B14F-4D97-AF65-F5344CB8AC3E}">
        <p14:creationId xmlns:p14="http://schemas.microsoft.com/office/powerpoint/2010/main" val="3777006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xmlns="" id="{B139628D-AE2A-46FB-AA5B-FECFA241AAEF}"/>
              </a:ext>
            </a:extLst>
          </p:cNvPr>
          <p:cNvSpPr>
            <a:spLocks noGrp="1" noChangeArrowheads="1"/>
          </p:cNvSpPr>
          <p:nvPr>
            <p:ph type="title"/>
          </p:nvPr>
        </p:nvSpPr>
        <p:spPr/>
        <p:txBody>
          <a:bodyPr/>
          <a:lstStyle/>
          <a:p>
            <a:r>
              <a:rPr lang="tr-TR" altLang="en-US" noProof="0" dirty="0" err="1" smtClean="0"/>
              <a:t>Linkers</a:t>
            </a:r>
            <a:r>
              <a:rPr lang="tr-TR" altLang="en-US" noProof="0" dirty="0" smtClean="0"/>
              <a:t> </a:t>
            </a:r>
            <a:r>
              <a:rPr lang="tr-TR" altLang="en-US" noProof="0" dirty="0" err="1" smtClean="0"/>
              <a:t>and</a:t>
            </a:r>
            <a:r>
              <a:rPr lang="tr-TR" altLang="en-US" noProof="0" dirty="0" smtClean="0"/>
              <a:t> </a:t>
            </a:r>
            <a:r>
              <a:rPr lang="tr-TR" altLang="en-US" noProof="0" dirty="0" err="1" smtClean="0"/>
              <a:t>Loaders</a:t>
            </a:r>
            <a:endParaRPr lang="tr-TR" altLang="en-US" noProof="0" dirty="0"/>
          </a:p>
        </p:txBody>
      </p:sp>
      <p:sp>
        <p:nvSpPr>
          <p:cNvPr id="66563" name="Content Placeholder 2">
            <a:extLst>
              <a:ext uri="{FF2B5EF4-FFF2-40B4-BE49-F238E27FC236}">
                <a16:creationId xmlns:a16="http://schemas.microsoft.com/office/drawing/2014/main" xmlns="" id="{F413004A-DAD3-4F03-A509-ECD5943DEFDE}"/>
              </a:ext>
            </a:extLst>
          </p:cNvPr>
          <p:cNvSpPr>
            <a:spLocks noGrp="1" noChangeArrowheads="1"/>
          </p:cNvSpPr>
          <p:nvPr>
            <p:ph idx="1"/>
          </p:nvPr>
        </p:nvSpPr>
        <p:spPr/>
        <p:txBody>
          <a:bodyPr>
            <a:normAutofit/>
          </a:bodyPr>
          <a:lstStyle/>
          <a:p>
            <a:r>
              <a:rPr lang="tr-TR" altLang="en-US" noProof="0" dirty="0" smtClean="0"/>
              <a:t>Kaynak kodlar fiziksel belleğin herhangi bir yerine yüklenip çalıştırılması için </a:t>
            </a:r>
            <a:r>
              <a:rPr lang="tr-TR" altLang="en-US" noProof="0" dirty="0" err="1" smtClean="0"/>
              <a:t>object</a:t>
            </a:r>
            <a:r>
              <a:rPr lang="tr-TR" altLang="en-US" noProof="0" dirty="0" smtClean="0"/>
              <a:t> dosyalar olarak derlenir</a:t>
            </a:r>
            <a:r>
              <a:rPr lang="tr-TR" altLang="en-US" dirty="0"/>
              <a:t>. (</a:t>
            </a:r>
            <a:r>
              <a:rPr lang="tr-TR" altLang="en-US" b="1" dirty="0" err="1">
                <a:solidFill>
                  <a:srgbClr val="006699"/>
                </a:solidFill>
              </a:rPr>
              <a:t>relocatable</a:t>
            </a:r>
            <a:r>
              <a:rPr lang="tr-TR" altLang="en-US" b="1" dirty="0">
                <a:solidFill>
                  <a:srgbClr val="3366FF"/>
                </a:solidFill>
              </a:rPr>
              <a:t> </a:t>
            </a:r>
            <a:r>
              <a:rPr lang="tr-TR" altLang="en-US" b="1" dirty="0" err="1">
                <a:solidFill>
                  <a:srgbClr val="006699"/>
                </a:solidFill>
              </a:rPr>
              <a:t>object</a:t>
            </a:r>
            <a:r>
              <a:rPr lang="tr-TR" altLang="en-US" b="1" dirty="0">
                <a:solidFill>
                  <a:srgbClr val="3366FF"/>
                </a:solidFill>
              </a:rPr>
              <a:t> </a:t>
            </a:r>
            <a:r>
              <a:rPr lang="tr-TR" altLang="en-US" b="1" dirty="0">
                <a:solidFill>
                  <a:srgbClr val="006699"/>
                </a:solidFill>
              </a:rPr>
              <a:t>file</a:t>
            </a:r>
            <a:r>
              <a:rPr lang="tr-TR" altLang="en-US" dirty="0"/>
              <a:t>)</a:t>
            </a:r>
            <a:endParaRPr lang="tr-TR" altLang="en-US" noProof="0" dirty="0" smtClean="0"/>
          </a:p>
          <a:p>
            <a:r>
              <a:rPr lang="tr-TR" altLang="en-US" b="1" noProof="0" dirty="0" err="1" smtClean="0">
                <a:solidFill>
                  <a:srgbClr val="006699"/>
                </a:solidFill>
                <a:latin typeface="+mj-lt"/>
              </a:rPr>
              <a:t>Linker</a:t>
            </a:r>
            <a:r>
              <a:rPr lang="tr-TR" altLang="en-US" b="1" noProof="0" dirty="0" smtClean="0">
                <a:solidFill>
                  <a:srgbClr val="3366FF"/>
                </a:solidFill>
              </a:rPr>
              <a:t> </a:t>
            </a:r>
            <a:r>
              <a:rPr lang="tr-TR" altLang="en-US" noProof="0" dirty="0" smtClean="0"/>
              <a:t>ile bu </a:t>
            </a:r>
            <a:r>
              <a:rPr lang="tr-TR" altLang="en-US" noProof="0" dirty="0" err="1" smtClean="0"/>
              <a:t>relocatable</a:t>
            </a:r>
            <a:r>
              <a:rPr lang="tr-TR" altLang="en-US" noProof="0" dirty="0" smtClean="0"/>
              <a:t> </a:t>
            </a:r>
            <a:r>
              <a:rPr lang="tr-TR" altLang="en-US" noProof="0" dirty="0" err="1" smtClean="0"/>
              <a:t>object</a:t>
            </a:r>
            <a:r>
              <a:rPr lang="tr-TR" altLang="en-US" noProof="0" dirty="0" smtClean="0"/>
              <a:t> dosyalar, tek bir çalıştırılabilir </a:t>
            </a:r>
            <a:r>
              <a:rPr lang="tr-TR" altLang="en-US" noProof="0" dirty="0" err="1" smtClean="0"/>
              <a:t>binary</a:t>
            </a:r>
            <a:r>
              <a:rPr lang="tr-TR" altLang="en-US" noProof="0" dirty="0" smtClean="0"/>
              <a:t> dosyada (</a:t>
            </a:r>
            <a:r>
              <a:rPr lang="tr-TR" altLang="en-US" noProof="0" dirty="0" err="1" smtClean="0"/>
              <a:t>binary</a:t>
            </a:r>
            <a:r>
              <a:rPr lang="tr-TR" altLang="en-US" noProof="0" dirty="0" smtClean="0"/>
              <a:t> </a:t>
            </a:r>
            <a:r>
              <a:rPr lang="tr-TR" altLang="en-US" b="1" noProof="0" dirty="0" err="1" smtClean="0">
                <a:solidFill>
                  <a:srgbClr val="006699"/>
                </a:solidFill>
              </a:rPr>
              <a:t>executable</a:t>
            </a:r>
            <a:r>
              <a:rPr lang="tr-TR" altLang="en-US" noProof="0" dirty="0" smtClean="0"/>
              <a:t> file) birleştirilir.</a:t>
            </a:r>
          </a:p>
          <a:p>
            <a:pPr lvl="1"/>
            <a:r>
              <a:rPr lang="tr-TR" altLang="en-US" noProof="0" dirty="0" err="1" smtClean="0"/>
              <a:t>Linking</a:t>
            </a:r>
            <a:r>
              <a:rPr lang="tr-TR" altLang="en-US" noProof="0" dirty="0" smtClean="0"/>
              <a:t> aşamasında diğer nesne dosyaları veya kütüphaneler de dahil edilebilir.</a:t>
            </a:r>
          </a:p>
          <a:p>
            <a:r>
              <a:rPr lang="tr-TR" altLang="en-US" noProof="0" dirty="0" smtClean="0"/>
              <a:t>Bir program diskte çalıştırılabilir </a:t>
            </a:r>
            <a:r>
              <a:rPr lang="tr-TR" altLang="en-US" noProof="0" dirty="0" err="1" smtClean="0"/>
              <a:t>binary</a:t>
            </a:r>
            <a:r>
              <a:rPr lang="tr-TR" altLang="en-US" noProof="0" dirty="0" smtClean="0"/>
              <a:t> dosya olarak bulunur - örneğin, </a:t>
            </a:r>
            <a:r>
              <a:rPr lang="tr-TR" altLang="en-US" noProof="0" dirty="0" err="1" smtClean="0"/>
              <a:t>a.out</a:t>
            </a:r>
            <a:r>
              <a:rPr lang="tr-TR" altLang="en-US" noProof="0" dirty="0" smtClean="0"/>
              <a:t> veya prog.exe</a:t>
            </a:r>
          </a:p>
          <a:p>
            <a:r>
              <a:rPr lang="tr-TR" altLang="en-US" noProof="0" dirty="0" smtClean="0"/>
              <a:t>Çalıştırılması için belleğe </a:t>
            </a:r>
            <a:r>
              <a:rPr lang="tr-TR" altLang="en-US" b="1" noProof="0" dirty="0" err="1" smtClean="0">
                <a:solidFill>
                  <a:srgbClr val="006699"/>
                </a:solidFill>
              </a:rPr>
              <a:t>loader</a:t>
            </a:r>
            <a:r>
              <a:rPr lang="tr-TR" altLang="en-US" noProof="0" dirty="0" smtClean="0"/>
              <a:t> ile getirilmelidir.</a:t>
            </a:r>
          </a:p>
          <a:p>
            <a:pPr lvl="1"/>
            <a:r>
              <a:rPr lang="tr-TR" altLang="en-US" b="1" noProof="0" dirty="0" err="1" smtClean="0">
                <a:solidFill>
                  <a:srgbClr val="006699"/>
                </a:solidFill>
                <a:latin typeface="+mj-lt"/>
              </a:rPr>
              <a:t>Relocation</a:t>
            </a:r>
            <a:r>
              <a:rPr lang="tr-TR" altLang="en-US" b="1" noProof="0" dirty="0" smtClean="0">
                <a:solidFill>
                  <a:srgbClr val="006699"/>
                </a:solidFill>
                <a:latin typeface="+mj-lt"/>
              </a:rPr>
              <a:t>,</a:t>
            </a:r>
            <a:r>
              <a:rPr lang="tr-TR" altLang="en-US" noProof="0" dirty="0" smtClean="0"/>
              <a:t> program bölümlerine son adresleri atar ve programdaki kodu ve verileri bu adreslerle eşleşecek şekilde ayarlar.</a:t>
            </a:r>
          </a:p>
        </p:txBody>
      </p:sp>
    </p:spTree>
    <p:extLst>
      <p:ext uri="{BB962C8B-B14F-4D97-AF65-F5344CB8AC3E}">
        <p14:creationId xmlns:p14="http://schemas.microsoft.com/office/powerpoint/2010/main" val="2144034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xmlns="" id="{B139628D-AE2A-46FB-AA5B-FECFA241AAEF}"/>
              </a:ext>
            </a:extLst>
          </p:cNvPr>
          <p:cNvSpPr>
            <a:spLocks noGrp="1" noChangeArrowheads="1"/>
          </p:cNvSpPr>
          <p:nvPr>
            <p:ph type="title"/>
          </p:nvPr>
        </p:nvSpPr>
        <p:spPr/>
        <p:txBody>
          <a:bodyPr/>
          <a:lstStyle/>
          <a:p>
            <a:r>
              <a:rPr lang="tr-TR" altLang="en-US" noProof="0" dirty="0" err="1" smtClean="0"/>
              <a:t>Linkers</a:t>
            </a:r>
            <a:r>
              <a:rPr lang="tr-TR" altLang="en-US" noProof="0" dirty="0" smtClean="0"/>
              <a:t> </a:t>
            </a:r>
            <a:r>
              <a:rPr lang="tr-TR" altLang="en-US" noProof="0" dirty="0" err="1" smtClean="0"/>
              <a:t>and</a:t>
            </a:r>
            <a:r>
              <a:rPr lang="tr-TR" altLang="en-US" noProof="0" dirty="0" smtClean="0"/>
              <a:t> </a:t>
            </a:r>
            <a:r>
              <a:rPr lang="tr-TR" altLang="en-US" noProof="0" dirty="0" err="1" smtClean="0"/>
              <a:t>Loaders</a:t>
            </a:r>
            <a:endParaRPr lang="tr-TR" altLang="en-US" noProof="0" dirty="0"/>
          </a:p>
        </p:txBody>
      </p:sp>
      <p:sp>
        <p:nvSpPr>
          <p:cNvPr id="66563" name="Content Placeholder 2">
            <a:extLst>
              <a:ext uri="{FF2B5EF4-FFF2-40B4-BE49-F238E27FC236}">
                <a16:creationId xmlns:a16="http://schemas.microsoft.com/office/drawing/2014/main" xmlns="" id="{F413004A-DAD3-4F03-A509-ECD5943DEFDE}"/>
              </a:ext>
            </a:extLst>
          </p:cNvPr>
          <p:cNvSpPr>
            <a:spLocks noGrp="1" noChangeArrowheads="1"/>
          </p:cNvSpPr>
          <p:nvPr>
            <p:ph idx="1"/>
          </p:nvPr>
        </p:nvSpPr>
        <p:spPr/>
        <p:txBody>
          <a:bodyPr>
            <a:normAutofit/>
          </a:bodyPr>
          <a:lstStyle/>
          <a:p>
            <a:r>
              <a:rPr lang="tr-TR" altLang="en-US" noProof="0" dirty="0" smtClean="0"/>
              <a:t>Modern genel amaçlı sistemler kütüphaneleri </a:t>
            </a:r>
            <a:r>
              <a:rPr lang="tr-TR" altLang="en-US" noProof="0" dirty="0" err="1" smtClean="0"/>
              <a:t>executable</a:t>
            </a:r>
            <a:r>
              <a:rPr lang="tr-TR" altLang="en-US" noProof="0" dirty="0" smtClean="0"/>
              <a:t> dosyalara bağlamaz (link) bunu gerektiğinde dinamik olarak bağlar.</a:t>
            </a:r>
          </a:p>
          <a:p>
            <a:pPr lvl="1"/>
            <a:r>
              <a:rPr lang="tr-TR" altLang="en-US" noProof="0" dirty="0" smtClean="0"/>
              <a:t>Örneğin Windows, </a:t>
            </a:r>
            <a:r>
              <a:rPr lang="tr-TR" altLang="en-US" noProof="0" dirty="0" err="1" smtClean="0"/>
              <a:t>DLL'ler</a:t>
            </a:r>
            <a:r>
              <a:rPr lang="tr-TR" altLang="en-US" noProof="0" dirty="0" smtClean="0"/>
              <a:t> destekler</a:t>
            </a:r>
            <a:r>
              <a:rPr lang="tr-TR" altLang="en-US" b="1" dirty="0">
                <a:solidFill>
                  <a:srgbClr val="006699"/>
                </a:solidFill>
              </a:rPr>
              <a:t> </a:t>
            </a:r>
            <a:r>
              <a:rPr lang="tr-TR" altLang="en-US" b="1" dirty="0" smtClean="0">
                <a:solidFill>
                  <a:srgbClr val="006699"/>
                </a:solidFill>
              </a:rPr>
              <a:t>(</a:t>
            </a:r>
            <a:r>
              <a:rPr lang="tr-TR" altLang="en-US" b="1" dirty="0" err="1" smtClean="0">
                <a:solidFill>
                  <a:srgbClr val="006699"/>
                </a:solidFill>
              </a:rPr>
              <a:t>dynamically</a:t>
            </a:r>
            <a:r>
              <a:rPr lang="tr-TR" altLang="en-US" b="1" dirty="0" smtClean="0">
                <a:solidFill>
                  <a:srgbClr val="3366FF"/>
                </a:solidFill>
              </a:rPr>
              <a:t> </a:t>
            </a:r>
            <a:r>
              <a:rPr lang="tr-TR" altLang="en-US" b="1" dirty="0" err="1">
                <a:solidFill>
                  <a:srgbClr val="006699"/>
                </a:solidFill>
              </a:rPr>
              <a:t>linked</a:t>
            </a:r>
            <a:r>
              <a:rPr lang="tr-TR" altLang="en-US" b="1" dirty="0">
                <a:solidFill>
                  <a:srgbClr val="3366FF"/>
                </a:solidFill>
              </a:rPr>
              <a:t> </a:t>
            </a:r>
            <a:r>
              <a:rPr lang="tr-TR" altLang="en-US" b="1" dirty="0" err="1" smtClean="0">
                <a:solidFill>
                  <a:srgbClr val="006699"/>
                </a:solidFill>
              </a:rPr>
              <a:t>libraries</a:t>
            </a:r>
            <a:r>
              <a:rPr lang="tr-TR" altLang="en-US" b="1" dirty="0" smtClean="0">
                <a:solidFill>
                  <a:srgbClr val="006699"/>
                </a:solidFill>
              </a:rPr>
              <a:t>)</a:t>
            </a:r>
            <a:r>
              <a:rPr lang="tr-TR" altLang="en-US" noProof="0" dirty="0" smtClean="0"/>
              <a:t>. Bu yaklaşımın faydası, yürütülebilir bir dosyada kullanılmamasına neden olabilecek kütüphaneleri bağlamayı ve yüklemeyi engellemesidir. Bunun yerine, kütüphane koşullu olarak bağlantılıdır ve program çalışma süresi sırasında gerekirse yüklenir.</a:t>
            </a:r>
          </a:p>
          <a:p>
            <a:r>
              <a:rPr lang="tr-TR" altLang="en-US" noProof="0" dirty="0" smtClean="0"/>
              <a:t>Object ve </a:t>
            </a:r>
            <a:r>
              <a:rPr lang="tr-TR" altLang="en-US" noProof="0" dirty="0" err="1" smtClean="0"/>
              <a:t>executable</a:t>
            </a:r>
            <a:r>
              <a:rPr lang="tr-TR" altLang="en-US" noProof="0" dirty="0" smtClean="0"/>
              <a:t> dosyaların standart biçimleri vardır, bu nedenle işletim sistemi bunları nasıl yükleyeceğini ve başlatacağını bilir.</a:t>
            </a:r>
            <a:endParaRPr lang="tr-TR" altLang="en-US" noProof="0" dirty="0"/>
          </a:p>
        </p:txBody>
      </p:sp>
    </p:spTree>
    <p:extLst>
      <p:ext uri="{BB962C8B-B14F-4D97-AF65-F5344CB8AC3E}">
        <p14:creationId xmlns:p14="http://schemas.microsoft.com/office/powerpoint/2010/main" val="624180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xmlns="" id="{04C24230-0BCA-4F21-BEE9-496253FB2795}"/>
              </a:ext>
            </a:extLst>
          </p:cNvPr>
          <p:cNvSpPr>
            <a:spLocks noGrp="1" noChangeArrowheads="1"/>
          </p:cNvSpPr>
          <p:nvPr>
            <p:ph type="title"/>
          </p:nvPr>
        </p:nvSpPr>
        <p:spPr>
          <a:xfrm>
            <a:off x="1050925" y="147152"/>
            <a:ext cx="7448550" cy="576262"/>
          </a:xfrm>
        </p:spPr>
        <p:txBody>
          <a:bodyPr>
            <a:normAutofit fontScale="90000"/>
          </a:bodyPr>
          <a:lstStyle/>
          <a:p>
            <a:r>
              <a:rPr lang="tr-TR" altLang="en-US" noProof="0" dirty="0" smtClean="0">
                <a:latin typeface="Times New Roman" panose="02020603050405020304" pitchFamily="18" charset="0"/>
              </a:rPr>
              <a:t>İşletim Sistemi Servisleri</a:t>
            </a:r>
            <a:endParaRPr lang="tr-TR" altLang="en-US" noProof="0" dirty="0"/>
          </a:p>
        </p:txBody>
      </p:sp>
      <p:sp>
        <p:nvSpPr>
          <p:cNvPr id="11267" name="Rectangle 3">
            <a:extLst>
              <a:ext uri="{FF2B5EF4-FFF2-40B4-BE49-F238E27FC236}">
                <a16:creationId xmlns:a16="http://schemas.microsoft.com/office/drawing/2014/main" xmlns="" id="{4273FD5E-1C82-4A27-94EC-32DCB0EF2F72}"/>
              </a:ext>
            </a:extLst>
          </p:cNvPr>
          <p:cNvSpPr>
            <a:spLocks noGrp="1" noChangeArrowheads="1"/>
          </p:cNvSpPr>
          <p:nvPr>
            <p:ph idx="1"/>
          </p:nvPr>
        </p:nvSpPr>
        <p:spPr>
          <a:xfrm>
            <a:off x="846138" y="1119188"/>
            <a:ext cx="7653337" cy="5002212"/>
          </a:xfrm>
          <a:noFill/>
        </p:spPr>
        <p:txBody>
          <a:bodyPr>
            <a:normAutofit fontScale="92500" lnSpcReduction="20000"/>
          </a:bodyPr>
          <a:lstStyle/>
          <a:p>
            <a:r>
              <a:rPr lang="tr-TR" altLang="en-US" sz="1900" noProof="0" dirty="0" smtClean="0"/>
              <a:t>İşletim sistemi uygulama programlarının çalışması için ortam sağlar.</a:t>
            </a:r>
          </a:p>
          <a:p>
            <a:r>
              <a:rPr lang="tr-TR" altLang="en-US" sz="1900" noProof="0" dirty="0" smtClean="0"/>
              <a:t>Bir dizi işletim sistemi servisi, kullanıcıya yardımcı olan işlevler sağlar:</a:t>
            </a:r>
          </a:p>
          <a:p>
            <a:pPr lvl="1"/>
            <a:r>
              <a:rPr lang="tr-TR" altLang="en-US" b="1" noProof="0" dirty="0" smtClean="0"/>
              <a:t>User </a:t>
            </a:r>
            <a:r>
              <a:rPr lang="tr-TR" altLang="en-US" b="1" noProof="0" dirty="0" err="1" smtClean="0"/>
              <a:t>interface</a:t>
            </a:r>
            <a:r>
              <a:rPr lang="tr-TR" altLang="en-US" b="1" noProof="0" dirty="0" smtClean="0"/>
              <a:t> </a:t>
            </a:r>
            <a:r>
              <a:rPr lang="tr-TR" altLang="en-US" noProof="0" dirty="0" smtClean="0"/>
              <a:t>- Hemen hemen tüm işletim sistemlerinin bir kullanıcı </a:t>
            </a:r>
            <a:r>
              <a:rPr lang="tr-TR" altLang="en-US" noProof="0" dirty="0" err="1" smtClean="0"/>
              <a:t>arayüzü</a:t>
            </a:r>
            <a:r>
              <a:rPr lang="tr-TR" altLang="en-US" noProof="0" dirty="0" smtClean="0"/>
              <a:t> vardır (</a:t>
            </a:r>
            <a:r>
              <a:rPr lang="tr-TR" altLang="en-US" b="1" noProof="0" dirty="0" smtClean="0">
                <a:solidFill>
                  <a:srgbClr val="006699"/>
                </a:solidFill>
              </a:rPr>
              <a:t>UI</a:t>
            </a:r>
            <a:r>
              <a:rPr lang="tr-TR" altLang="en-US" noProof="0" dirty="0" smtClean="0"/>
              <a:t>).</a:t>
            </a:r>
          </a:p>
          <a:p>
            <a:pPr lvl="2"/>
            <a:r>
              <a:rPr lang="tr-TR" altLang="en-US" b="1" noProof="0" dirty="0" err="1" smtClean="0">
                <a:solidFill>
                  <a:srgbClr val="006699"/>
                </a:solidFill>
              </a:rPr>
              <a:t>Command-Line</a:t>
            </a:r>
            <a:r>
              <a:rPr lang="tr-TR" altLang="en-US" b="1" noProof="0" dirty="0" smtClean="0">
                <a:solidFill>
                  <a:srgbClr val="006699"/>
                </a:solidFill>
              </a:rPr>
              <a:t> </a:t>
            </a:r>
            <a:r>
              <a:rPr lang="tr-TR" altLang="en-US" b="1" noProof="0" dirty="0" err="1" smtClean="0">
                <a:solidFill>
                  <a:srgbClr val="006699"/>
                </a:solidFill>
              </a:rPr>
              <a:t>Interface</a:t>
            </a:r>
            <a:r>
              <a:rPr lang="tr-TR" altLang="en-US" b="1" noProof="0" dirty="0" smtClean="0">
                <a:solidFill>
                  <a:srgbClr val="3366FF"/>
                </a:solidFill>
              </a:rPr>
              <a:t> </a:t>
            </a:r>
            <a:r>
              <a:rPr lang="tr-TR" altLang="en-US" noProof="0" dirty="0" smtClean="0"/>
              <a:t>(</a:t>
            </a:r>
            <a:r>
              <a:rPr lang="tr-TR" altLang="en-US" b="1" noProof="0" dirty="0" smtClean="0">
                <a:solidFill>
                  <a:srgbClr val="006699"/>
                </a:solidFill>
              </a:rPr>
              <a:t>CLI</a:t>
            </a:r>
            <a:r>
              <a:rPr lang="tr-TR" altLang="en-US" noProof="0" dirty="0" smtClean="0"/>
              <a:t> )</a:t>
            </a:r>
            <a:r>
              <a:rPr lang="tr-TR" altLang="en-US" noProof="0" dirty="0" smtClean="0">
                <a:solidFill>
                  <a:srgbClr val="000000"/>
                </a:solidFill>
              </a:rPr>
              <a:t> </a:t>
            </a:r>
            <a:r>
              <a:rPr lang="tr-TR" altLang="en-US" noProof="0" dirty="0" smtClean="0"/>
              <a:t>kullanıcı, işletim sistemini komutlarla bir </a:t>
            </a:r>
            <a:r>
              <a:rPr lang="tr-TR" altLang="en-US" noProof="0" dirty="0" err="1" smtClean="0"/>
              <a:t>arayüz</a:t>
            </a:r>
            <a:r>
              <a:rPr lang="tr-TR" altLang="en-US" noProof="0" dirty="0" smtClean="0"/>
              <a:t> üzerinden kullanır</a:t>
            </a:r>
          </a:p>
          <a:p>
            <a:pPr lvl="2"/>
            <a:r>
              <a:rPr lang="tr-TR" altLang="en-US" b="1" noProof="0" dirty="0" smtClean="0">
                <a:solidFill>
                  <a:srgbClr val="006699"/>
                </a:solidFill>
              </a:rPr>
              <a:t>Graphics</a:t>
            </a:r>
            <a:r>
              <a:rPr lang="tr-TR" altLang="en-US" b="1" noProof="0" dirty="0" smtClean="0">
                <a:solidFill>
                  <a:srgbClr val="3366FF"/>
                </a:solidFill>
              </a:rPr>
              <a:t> </a:t>
            </a:r>
            <a:r>
              <a:rPr lang="tr-TR" altLang="en-US" b="1" noProof="0" dirty="0" smtClean="0">
                <a:solidFill>
                  <a:srgbClr val="006699"/>
                </a:solidFill>
              </a:rPr>
              <a:t>User</a:t>
            </a:r>
            <a:r>
              <a:rPr lang="tr-TR" altLang="en-US" b="1" noProof="0" dirty="0" smtClean="0">
                <a:solidFill>
                  <a:srgbClr val="3366FF"/>
                </a:solidFill>
              </a:rPr>
              <a:t> </a:t>
            </a:r>
            <a:r>
              <a:rPr lang="tr-TR" altLang="en-US" b="1" noProof="0" dirty="0" err="1" smtClean="0">
                <a:solidFill>
                  <a:srgbClr val="006699"/>
                </a:solidFill>
              </a:rPr>
              <a:t>Interface</a:t>
            </a:r>
            <a:r>
              <a:rPr lang="tr-TR" altLang="en-US" b="1" noProof="0" dirty="0" smtClean="0">
                <a:solidFill>
                  <a:srgbClr val="3366FF"/>
                </a:solidFill>
              </a:rPr>
              <a:t> </a:t>
            </a:r>
            <a:r>
              <a:rPr lang="tr-TR" altLang="en-US" noProof="0" dirty="0" smtClean="0"/>
              <a:t>(</a:t>
            </a:r>
            <a:r>
              <a:rPr lang="tr-TR" altLang="en-US" b="1" noProof="0" dirty="0" smtClean="0">
                <a:solidFill>
                  <a:srgbClr val="006699"/>
                </a:solidFill>
              </a:rPr>
              <a:t>GUI</a:t>
            </a:r>
            <a:r>
              <a:rPr lang="tr-TR" altLang="en-US" noProof="0" dirty="0" smtClean="0"/>
              <a:t> )</a:t>
            </a:r>
            <a:r>
              <a:rPr lang="tr-TR" altLang="en-US" b="1" noProof="0" dirty="0" smtClean="0">
                <a:solidFill>
                  <a:srgbClr val="006699"/>
                </a:solidFill>
              </a:rPr>
              <a:t> </a:t>
            </a:r>
            <a:r>
              <a:rPr lang="tr-TR" altLang="en-US" noProof="0" dirty="0" smtClean="0"/>
              <a:t>en yaygın olanıdır, I/O </a:t>
            </a:r>
            <a:r>
              <a:rPr lang="tr-TR" altLang="en-US" noProof="0" dirty="0" err="1" smtClean="0"/>
              <a:t>yu</a:t>
            </a:r>
            <a:r>
              <a:rPr lang="tr-TR" altLang="en-US" noProof="0" dirty="0" smtClean="0"/>
              <a:t> yönlendirmek, menülerden seçim yapmak için </a:t>
            </a:r>
            <a:r>
              <a:rPr lang="tr-TR" altLang="en-US" noProof="0" dirty="0" err="1" smtClean="0"/>
              <a:t>mouse</a:t>
            </a:r>
            <a:r>
              <a:rPr lang="tr-TR" altLang="en-US" noProof="0" dirty="0" smtClean="0"/>
              <a:t> kullanıldığı bir </a:t>
            </a:r>
            <a:r>
              <a:rPr lang="tr-TR" altLang="en-US" noProof="0" dirty="0" err="1" smtClean="0"/>
              <a:t>window</a:t>
            </a:r>
            <a:r>
              <a:rPr lang="tr-TR" altLang="en-US" noProof="0" dirty="0" smtClean="0"/>
              <a:t> </a:t>
            </a:r>
            <a:r>
              <a:rPr lang="tr-TR" altLang="en-US" noProof="0" dirty="0" err="1" smtClean="0"/>
              <a:t>arayüzü</a:t>
            </a:r>
            <a:r>
              <a:rPr lang="tr-TR" altLang="en-US" noProof="0" dirty="0" smtClean="0"/>
              <a:t> vardır.</a:t>
            </a:r>
            <a:endParaRPr lang="tr-TR" altLang="en-US" b="1" noProof="0" dirty="0" smtClean="0">
              <a:solidFill>
                <a:srgbClr val="3366FF"/>
              </a:solidFill>
            </a:endParaRPr>
          </a:p>
          <a:p>
            <a:pPr lvl="2"/>
            <a:r>
              <a:rPr lang="tr-TR" altLang="en-US" b="1" noProof="0" dirty="0" err="1" smtClean="0">
                <a:solidFill>
                  <a:srgbClr val="006699"/>
                </a:solidFill>
              </a:rPr>
              <a:t>touch-screen</a:t>
            </a:r>
            <a:r>
              <a:rPr lang="tr-TR" altLang="en-US" b="1" noProof="0" dirty="0" smtClean="0">
                <a:solidFill>
                  <a:srgbClr val="3366FF"/>
                </a:solidFill>
              </a:rPr>
              <a:t>,  </a:t>
            </a:r>
            <a:r>
              <a:rPr lang="tr-TR" altLang="en-US" b="1" noProof="0" dirty="0" err="1" smtClean="0">
                <a:solidFill>
                  <a:srgbClr val="006699"/>
                </a:solidFill>
              </a:rPr>
              <a:t>Batch</a:t>
            </a:r>
            <a:endParaRPr lang="tr-TR" altLang="en-US" b="1" noProof="0" dirty="0" smtClean="0">
              <a:solidFill>
                <a:srgbClr val="006699"/>
              </a:solidFill>
            </a:endParaRPr>
          </a:p>
          <a:p>
            <a:pPr lvl="1"/>
            <a:r>
              <a:rPr lang="tr-TR" altLang="en-US" b="1" noProof="0" dirty="0" smtClean="0"/>
              <a:t>Program </a:t>
            </a:r>
            <a:r>
              <a:rPr lang="tr-TR" altLang="en-US" b="1" noProof="0" dirty="0" err="1" smtClean="0"/>
              <a:t>execution</a:t>
            </a:r>
            <a:r>
              <a:rPr lang="tr-TR" altLang="en-US" b="1" noProof="0" dirty="0" smtClean="0"/>
              <a:t> </a:t>
            </a:r>
            <a:r>
              <a:rPr lang="tr-TR" altLang="en-US" noProof="0" dirty="0" smtClean="0"/>
              <a:t>- Sistem, bir programı belleğe yükleyebilmeli ve bu programı çalıştırabilmeli, normal veya anormal şekilde yürütmeyi sonlandırabilmelidir </a:t>
            </a:r>
          </a:p>
          <a:p>
            <a:pPr lvl="1"/>
            <a:r>
              <a:rPr lang="tr-TR" altLang="en-US" b="1" noProof="0" dirty="0" smtClean="0"/>
              <a:t>I/O </a:t>
            </a:r>
            <a:r>
              <a:rPr lang="tr-TR" altLang="en-US" b="1" noProof="0" dirty="0" err="1" smtClean="0"/>
              <a:t>operations</a:t>
            </a:r>
            <a:r>
              <a:rPr lang="tr-TR" altLang="en-US" b="1" noProof="0" dirty="0" smtClean="0"/>
              <a:t> </a:t>
            </a:r>
            <a:r>
              <a:rPr lang="tr-TR" altLang="en-US" noProof="0" dirty="0" smtClean="0"/>
              <a:t>-  Çalışan bir program bir dosyadan</a:t>
            </a:r>
            <a:r>
              <a:rPr lang="tr-TR" altLang="en-US" baseline="0" noProof="0" dirty="0" smtClean="0"/>
              <a:t> veya I/O aygıtından I/O içerebilir</a:t>
            </a:r>
            <a:endParaRPr lang="tr-TR" altLang="en-US" noProof="0" dirty="0" smtClean="0"/>
          </a:p>
          <a:p>
            <a:pPr lvl="1"/>
            <a:r>
              <a:rPr lang="tr-TR" altLang="en-US" b="1" noProof="0" dirty="0" smtClean="0"/>
              <a:t>File-</a:t>
            </a:r>
            <a:r>
              <a:rPr lang="tr-TR" altLang="en-US" b="1" noProof="0" dirty="0" err="1" smtClean="0"/>
              <a:t>system</a:t>
            </a:r>
            <a:r>
              <a:rPr lang="tr-TR" altLang="en-US" b="1" noProof="0" dirty="0" smtClean="0"/>
              <a:t> </a:t>
            </a:r>
            <a:r>
              <a:rPr lang="tr-TR" altLang="en-US" b="1" noProof="0" dirty="0" err="1" smtClean="0"/>
              <a:t>manipulation</a:t>
            </a:r>
            <a:r>
              <a:rPr lang="tr-TR" altLang="en-US" b="1" noProof="0" dirty="0" smtClean="0"/>
              <a:t> </a:t>
            </a:r>
            <a:r>
              <a:rPr lang="tr-TR" altLang="en-US" noProof="0" dirty="0" smtClean="0"/>
              <a:t>-  Programlar dosya ve klasörler</a:t>
            </a:r>
            <a:r>
              <a:rPr lang="tr-TR" altLang="en-US" baseline="0" noProof="0" dirty="0" smtClean="0"/>
              <a:t> için </a:t>
            </a:r>
            <a:r>
              <a:rPr lang="tr-TR" altLang="en-US" noProof="0" dirty="0" smtClean="0"/>
              <a:t>okuma, yazma, oluşturma, silme, arama, dosya bilgilerini listeleme, izin yönetimi işlemlerine ihtiyaç duyarlar.</a:t>
            </a:r>
          </a:p>
        </p:txBody>
      </p:sp>
    </p:spTree>
    <p:extLst>
      <p:ext uri="{BB962C8B-B14F-4D97-AF65-F5344CB8AC3E}">
        <p14:creationId xmlns:p14="http://schemas.microsoft.com/office/powerpoint/2010/main" val="35918936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xmlns="" id="{2C7140E0-64EE-48A3-941C-70C6BCDF8D79}"/>
              </a:ext>
            </a:extLst>
          </p:cNvPr>
          <p:cNvSpPr>
            <a:spLocks noGrp="1" noChangeArrowheads="1"/>
          </p:cNvSpPr>
          <p:nvPr>
            <p:ph type="title"/>
          </p:nvPr>
        </p:nvSpPr>
        <p:spPr>
          <a:xfrm>
            <a:off x="960438" y="225425"/>
            <a:ext cx="7573962" cy="576263"/>
          </a:xfrm>
        </p:spPr>
        <p:txBody>
          <a:bodyPr>
            <a:normAutofit fontScale="90000"/>
          </a:bodyPr>
          <a:lstStyle/>
          <a:p>
            <a:r>
              <a:rPr lang="tr-TR" altLang="en-US" noProof="0" dirty="0" err="1" smtClean="0"/>
              <a:t>The</a:t>
            </a:r>
            <a:r>
              <a:rPr lang="tr-TR" altLang="en-US" noProof="0" dirty="0" smtClean="0"/>
              <a:t> Role of </a:t>
            </a:r>
            <a:r>
              <a:rPr lang="tr-TR" altLang="en-US" noProof="0" dirty="0" err="1" smtClean="0"/>
              <a:t>the</a:t>
            </a:r>
            <a:r>
              <a:rPr lang="tr-TR" altLang="en-US" noProof="0" dirty="0" smtClean="0"/>
              <a:t> </a:t>
            </a:r>
            <a:r>
              <a:rPr lang="tr-TR" altLang="en-US" noProof="0" dirty="0" err="1" smtClean="0"/>
              <a:t>Linker</a:t>
            </a:r>
            <a:r>
              <a:rPr lang="tr-TR" altLang="en-US" noProof="0" dirty="0" smtClean="0"/>
              <a:t> </a:t>
            </a:r>
            <a:r>
              <a:rPr lang="tr-TR" altLang="en-US" noProof="0" dirty="0" err="1" smtClean="0"/>
              <a:t>and</a:t>
            </a:r>
            <a:r>
              <a:rPr lang="tr-TR" altLang="en-US" noProof="0" dirty="0" smtClean="0"/>
              <a:t> </a:t>
            </a:r>
            <a:r>
              <a:rPr lang="tr-TR" altLang="en-US" noProof="0" dirty="0" err="1" smtClean="0"/>
              <a:t>Loader</a:t>
            </a:r>
            <a:endParaRPr lang="tr-TR" altLang="en-US" noProof="0" dirty="0"/>
          </a:p>
        </p:txBody>
      </p:sp>
      <p:pic>
        <p:nvPicPr>
          <p:cNvPr id="67587" name="Content Placeholder 6">
            <a:extLst>
              <a:ext uri="{FF2B5EF4-FFF2-40B4-BE49-F238E27FC236}">
                <a16:creationId xmlns:a16="http://schemas.microsoft.com/office/drawing/2014/main" xmlns="" id="{CD8E9885-D5F1-451A-B45F-8C24EB28DFF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447620" y="2133600"/>
            <a:ext cx="3582260" cy="3778250"/>
          </a:xfrm>
        </p:spPr>
      </p:pic>
    </p:spTree>
    <p:extLst>
      <p:ext uri="{BB962C8B-B14F-4D97-AF65-F5344CB8AC3E}">
        <p14:creationId xmlns:p14="http://schemas.microsoft.com/office/powerpoint/2010/main" val="4182082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026">
            <a:extLst>
              <a:ext uri="{FF2B5EF4-FFF2-40B4-BE49-F238E27FC236}">
                <a16:creationId xmlns:a16="http://schemas.microsoft.com/office/drawing/2014/main" xmlns="" id="{9580D1A4-1911-40B7-90C7-4F5EE514923B}"/>
              </a:ext>
            </a:extLst>
          </p:cNvPr>
          <p:cNvSpPr>
            <a:spLocks noGrp="1" noChangeArrowheads="1"/>
          </p:cNvSpPr>
          <p:nvPr>
            <p:ph type="title"/>
          </p:nvPr>
        </p:nvSpPr>
        <p:spPr>
          <a:xfrm>
            <a:off x="1046126" y="154025"/>
            <a:ext cx="7712075" cy="576262"/>
          </a:xfrm>
        </p:spPr>
        <p:txBody>
          <a:bodyPr/>
          <a:lstStyle/>
          <a:p>
            <a:pPr eaLnBrk="1" hangingPunct="1"/>
            <a:r>
              <a:rPr lang="tr-TR" altLang="en-US" sz="2400" dirty="0"/>
              <a:t>Uygulamalar Neden İşletim Sistemine Özgüdür?</a:t>
            </a:r>
            <a:endParaRPr lang="tr-TR" altLang="en-US" sz="2400" noProof="0" dirty="0"/>
          </a:p>
        </p:txBody>
      </p:sp>
      <p:sp>
        <p:nvSpPr>
          <p:cNvPr id="68611" name="Rectangle 1027">
            <a:extLst>
              <a:ext uri="{FF2B5EF4-FFF2-40B4-BE49-F238E27FC236}">
                <a16:creationId xmlns:a16="http://schemas.microsoft.com/office/drawing/2014/main" xmlns="" id="{672EE902-C4A8-4076-BE5F-A5B41CC5B7F0}"/>
              </a:ext>
            </a:extLst>
          </p:cNvPr>
          <p:cNvSpPr>
            <a:spLocks noGrp="1" noChangeArrowheads="1"/>
          </p:cNvSpPr>
          <p:nvPr>
            <p:ph idx="1"/>
          </p:nvPr>
        </p:nvSpPr>
        <p:spPr>
          <a:xfrm>
            <a:off x="838200" y="1014884"/>
            <a:ext cx="7643813" cy="4979516"/>
          </a:xfrm>
        </p:spPr>
        <p:txBody>
          <a:bodyPr>
            <a:normAutofit fontScale="85000" lnSpcReduction="10000"/>
          </a:bodyPr>
          <a:lstStyle/>
          <a:p>
            <a:r>
              <a:rPr lang="tr-TR" altLang="en-US" noProof="0" dirty="0" smtClean="0"/>
              <a:t>Bir sistemde derlenen uygulamalar genellikle diğer işletim sistemlerinde çalıştırılamaz</a:t>
            </a:r>
          </a:p>
          <a:p>
            <a:r>
              <a:rPr lang="tr-TR" altLang="en-US" noProof="0" dirty="0" smtClean="0"/>
              <a:t>Her işletim sistemi kendine has sistem çağrılarını sağlar.</a:t>
            </a:r>
          </a:p>
          <a:p>
            <a:pPr lvl="1"/>
            <a:r>
              <a:rPr lang="tr-TR" altLang="en-US" noProof="0" dirty="0" smtClean="0"/>
              <a:t>Kendi dosya formatları, vb.</a:t>
            </a:r>
          </a:p>
          <a:p>
            <a:r>
              <a:rPr lang="tr-TR" altLang="en-US" noProof="0" dirty="0" smtClean="0"/>
              <a:t>Uygulamalar birden çok işletim sistemi için olabilir</a:t>
            </a:r>
          </a:p>
          <a:p>
            <a:pPr lvl="1"/>
            <a:r>
              <a:rPr lang="tr-TR" altLang="en-US" noProof="0" dirty="0" smtClean="0"/>
              <a:t>Uygulamalar, birden çok işletim sistemi için bir yorumlayıcıya sahip olan yorumlanmış bir dilde (</a:t>
            </a:r>
            <a:r>
              <a:rPr lang="tr-TR" altLang="en-US" noProof="0" dirty="0" err="1" smtClean="0"/>
              <a:t>Python</a:t>
            </a:r>
            <a:r>
              <a:rPr lang="tr-TR" altLang="en-US" noProof="0" dirty="0" smtClean="0"/>
              <a:t> veya </a:t>
            </a:r>
            <a:r>
              <a:rPr lang="tr-TR" altLang="en-US" noProof="0" dirty="0" err="1" smtClean="0"/>
              <a:t>Ruby</a:t>
            </a:r>
            <a:r>
              <a:rPr lang="tr-TR" altLang="en-US" noProof="0" dirty="0" smtClean="0"/>
              <a:t> gibi) yazılabilir.</a:t>
            </a:r>
          </a:p>
          <a:p>
            <a:pPr lvl="1"/>
            <a:r>
              <a:rPr lang="tr-TR" altLang="en-US" noProof="0" dirty="0" smtClean="0"/>
              <a:t>Uygulamalar, Java gibi çalışan uygulamayı içinde bulunduran bir sanal makine dilinde yazılabilir</a:t>
            </a:r>
            <a:r>
              <a:rPr lang="tr-TR" altLang="en-US" dirty="0"/>
              <a:t>. Java RTE, ana bilgisayarlardan akıllı telefonlara kadar birçok işletim sistemi için geliştirilmiştir, Teorik olarak herhangi bir Java uygulaması, mevcut olduğu her yerde RTE içinde çalışabilir.</a:t>
            </a:r>
          </a:p>
          <a:p>
            <a:pPr lvl="1"/>
            <a:r>
              <a:rPr lang="tr-TR" altLang="en-US" dirty="0"/>
              <a:t>Java </a:t>
            </a:r>
            <a:r>
              <a:rPr lang="tr-TR" altLang="en-US" dirty="0" smtClean="0"/>
              <a:t>RTE; </a:t>
            </a:r>
            <a:r>
              <a:rPr lang="tr-TR" altLang="en-US" noProof="0" dirty="0" smtClean="0"/>
              <a:t>Java </a:t>
            </a:r>
            <a:r>
              <a:rPr lang="tr-TR" altLang="en-US" noProof="0" dirty="0" err="1" smtClean="0"/>
              <a:t>loader</a:t>
            </a:r>
            <a:r>
              <a:rPr lang="tr-TR" altLang="en-US" noProof="0" dirty="0" smtClean="0"/>
              <a:t>, </a:t>
            </a:r>
            <a:r>
              <a:rPr lang="tr-TR" altLang="en-US" noProof="0" dirty="0" err="1" smtClean="0"/>
              <a:t>bytecode</a:t>
            </a:r>
            <a:r>
              <a:rPr lang="tr-TR" altLang="en-US" noProof="0" dirty="0" smtClean="0"/>
              <a:t> </a:t>
            </a:r>
            <a:r>
              <a:rPr lang="tr-TR" altLang="en-US" noProof="0" dirty="0" err="1" smtClean="0"/>
              <a:t>verifier</a:t>
            </a:r>
            <a:r>
              <a:rPr lang="tr-TR" altLang="en-US" noProof="0" dirty="0" smtClean="0"/>
              <a:t> ve Java uygulamasını Java sanal makinesine yükleyen diğer bileşenleri içerir.</a:t>
            </a:r>
          </a:p>
          <a:p>
            <a:pPr lvl="1"/>
            <a:r>
              <a:rPr lang="tr-TR" altLang="en-US" noProof="0" dirty="0" smtClean="0"/>
              <a:t>Uygulama geliştiricisi, derleyicinin makine ve işletim sistemine özel bir dilde </a:t>
            </a:r>
            <a:r>
              <a:rPr lang="tr-TR" altLang="en-US" noProof="0" dirty="0" err="1" smtClean="0"/>
              <a:t>binary</a:t>
            </a:r>
            <a:r>
              <a:rPr lang="tr-TR" altLang="en-US" noProof="0" dirty="0" smtClean="0"/>
              <a:t> dosyalar ürettiği standart bir dil veya API kullanabilir. Bu durumda uygulama, çalışacağı her işletim sistemi için ayrı ayrı derlenir.</a:t>
            </a:r>
          </a:p>
          <a:p>
            <a:r>
              <a:rPr lang="tr-TR" altLang="en-US" b="1" noProof="0" dirty="0" smtClean="0">
                <a:solidFill>
                  <a:srgbClr val="006699"/>
                </a:solidFill>
              </a:rPr>
              <a:t>Application</a:t>
            </a:r>
            <a:r>
              <a:rPr lang="tr-TR" altLang="en-US" b="1" noProof="0" dirty="0" smtClean="0">
                <a:solidFill>
                  <a:srgbClr val="3366FF"/>
                </a:solidFill>
              </a:rPr>
              <a:t> </a:t>
            </a:r>
            <a:r>
              <a:rPr lang="tr-TR" altLang="en-US" b="1" noProof="0" dirty="0" err="1" smtClean="0">
                <a:solidFill>
                  <a:srgbClr val="006699"/>
                </a:solidFill>
              </a:rPr>
              <a:t>Binary</a:t>
            </a:r>
            <a:r>
              <a:rPr lang="tr-TR" altLang="en-US" b="1" noProof="0" dirty="0" smtClean="0">
                <a:solidFill>
                  <a:srgbClr val="3366FF"/>
                </a:solidFill>
              </a:rPr>
              <a:t> </a:t>
            </a:r>
            <a:r>
              <a:rPr lang="tr-TR" altLang="en-US" b="1" noProof="0" dirty="0" err="1" smtClean="0">
                <a:solidFill>
                  <a:srgbClr val="006699"/>
                </a:solidFill>
              </a:rPr>
              <a:t>Interface</a:t>
            </a:r>
            <a:r>
              <a:rPr lang="tr-TR" altLang="en-US" b="1" noProof="0" dirty="0" smtClean="0">
                <a:solidFill>
                  <a:srgbClr val="3366FF"/>
                </a:solidFill>
              </a:rPr>
              <a:t> </a:t>
            </a:r>
            <a:r>
              <a:rPr lang="tr-TR" altLang="en-US" noProof="0" dirty="0" smtClean="0"/>
              <a:t>(</a:t>
            </a:r>
            <a:r>
              <a:rPr lang="tr-TR" altLang="en-US" b="1" noProof="0" dirty="0" smtClean="0">
                <a:solidFill>
                  <a:srgbClr val="006699"/>
                </a:solidFill>
              </a:rPr>
              <a:t>ABI</a:t>
            </a:r>
            <a:r>
              <a:rPr lang="tr-TR" altLang="en-US" noProof="0" dirty="0" smtClean="0"/>
              <a:t>), </a:t>
            </a:r>
            <a:r>
              <a:rPr lang="tr-TR" altLang="en-US" noProof="0" dirty="0" err="1" smtClean="0"/>
              <a:t>binary</a:t>
            </a:r>
            <a:r>
              <a:rPr lang="tr-TR" altLang="en-US" noProof="0" dirty="0" smtClean="0"/>
              <a:t> kodun farklı bileşenlerinin belirli bir işletim sistemi ve mimari için nasıl </a:t>
            </a:r>
            <a:r>
              <a:rPr lang="tr-TR" altLang="en-US" noProof="0" dirty="0" err="1" smtClean="0"/>
              <a:t>arayüz</a:t>
            </a:r>
            <a:r>
              <a:rPr lang="tr-TR" altLang="en-US" noProof="0" dirty="0" smtClean="0"/>
              <a:t> oluşturabileceğini tanımlar.*</a:t>
            </a:r>
            <a:endParaRPr lang="tr-TR" altLang="en-US" noProof="0" dirty="0"/>
          </a:p>
        </p:txBody>
      </p:sp>
    </p:spTree>
    <p:extLst>
      <p:ext uri="{BB962C8B-B14F-4D97-AF65-F5344CB8AC3E}">
        <p14:creationId xmlns:p14="http://schemas.microsoft.com/office/powerpoint/2010/main" val="29201912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026">
            <a:extLst>
              <a:ext uri="{FF2B5EF4-FFF2-40B4-BE49-F238E27FC236}">
                <a16:creationId xmlns:a16="http://schemas.microsoft.com/office/drawing/2014/main" xmlns="" id="{D00B8CF2-4503-4D02-BCAF-03B386FC6B16}"/>
              </a:ext>
            </a:extLst>
          </p:cNvPr>
          <p:cNvSpPr>
            <a:spLocks noGrp="1" noChangeArrowheads="1"/>
          </p:cNvSpPr>
          <p:nvPr>
            <p:ph type="title"/>
          </p:nvPr>
        </p:nvSpPr>
        <p:spPr>
          <a:xfrm>
            <a:off x="1079500" y="155141"/>
            <a:ext cx="7712075" cy="576262"/>
          </a:xfrm>
        </p:spPr>
        <p:txBody>
          <a:bodyPr/>
          <a:lstStyle/>
          <a:p>
            <a:pPr eaLnBrk="1" hangingPunct="1"/>
            <a:r>
              <a:rPr lang="tr-TR" altLang="en-US" sz="2800" noProof="0" dirty="0" smtClean="0"/>
              <a:t>Tasarım ve Gerçekleştirim</a:t>
            </a:r>
            <a:endParaRPr lang="tr-TR" altLang="en-US" sz="2800" noProof="0" dirty="0"/>
          </a:p>
        </p:txBody>
      </p:sp>
      <p:sp>
        <p:nvSpPr>
          <p:cNvPr id="70659" name="Rectangle 1027">
            <a:extLst>
              <a:ext uri="{FF2B5EF4-FFF2-40B4-BE49-F238E27FC236}">
                <a16:creationId xmlns:a16="http://schemas.microsoft.com/office/drawing/2014/main" xmlns="" id="{ED7882A4-6BC0-4135-94AC-5AE6FAF5E5A6}"/>
              </a:ext>
            </a:extLst>
          </p:cNvPr>
          <p:cNvSpPr>
            <a:spLocks noGrp="1" noChangeArrowheads="1"/>
          </p:cNvSpPr>
          <p:nvPr>
            <p:ph idx="1"/>
          </p:nvPr>
        </p:nvSpPr>
        <p:spPr>
          <a:xfrm>
            <a:off x="838200" y="1220788"/>
            <a:ext cx="7375525" cy="5006975"/>
          </a:xfrm>
        </p:spPr>
        <p:txBody>
          <a:bodyPr>
            <a:normAutofit/>
          </a:bodyPr>
          <a:lstStyle/>
          <a:p>
            <a:r>
              <a:rPr lang="tr-TR" altLang="en-US" noProof="0" dirty="0" smtClean="0"/>
              <a:t>İşletim Sisteminin Tasarımı ve Uygulanması "çözülebilir" değildir, ancak bazı yaklaşımların başarılı olduğu kanıtlanmıştır.</a:t>
            </a:r>
          </a:p>
          <a:p>
            <a:r>
              <a:rPr lang="tr-TR" altLang="en-US" noProof="0" dirty="0" smtClean="0"/>
              <a:t>Farklı İşletim Sistemlerinin iç yapısı büyük ölçüde değişebilir.</a:t>
            </a:r>
          </a:p>
          <a:p>
            <a:r>
              <a:rPr lang="tr-TR" altLang="en-US" noProof="0" dirty="0" smtClean="0"/>
              <a:t>Hedefler ve özellikler belirlenerek tasarıma başlanır.</a:t>
            </a:r>
          </a:p>
          <a:p>
            <a:r>
              <a:rPr lang="tr-TR" altLang="en-US" noProof="0" dirty="0" smtClean="0"/>
              <a:t>Donanım seçimi ve sistem türünden etkilenir.</a:t>
            </a:r>
          </a:p>
          <a:p>
            <a:r>
              <a:rPr lang="tr-TR" altLang="en-US" b="1" noProof="0" dirty="0" smtClean="0">
                <a:solidFill>
                  <a:srgbClr val="006699"/>
                </a:solidFill>
                <a:latin typeface="+mj-lt"/>
              </a:rPr>
              <a:t>Kullanıcı</a:t>
            </a:r>
            <a:r>
              <a:rPr lang="tr-TR" altLang="en-US" b="1" noProof="0" dirty="0" smtClean="0">
                <a:solidFill>
                  <a:srgbClr val="3366FF"/>
                </a:solidFill>
              </a:rPr>
              <a:t> </a:t>
            </a:r>
            <a:r>
              <a:rPr lang="tr-TR" altLang="en-US" noProof="0" dirty="0" smtClean="0"/>
              <a:t>hedefleri ve </a:t>
            </a:r>
            <a:r>
              <a:rPr lang="tr-TR" altLang="en-US" b="1" noProof="0" dirty="0" smtClean="0">
                <a:solidFill>
                  <a:srgbClr val="006699"/>
                </a:solidFill>
                <a:latin typeface="+mj-lt"/>
              </a:rPr>
              <a:t>Sistem</a:t>
            </a:r>
            <a:r>
              <a:rPr lang="tr-TR" altLang="en-US" b="1" noProof="0" dirty="0" smtClean="0">
                <a:solidFill>
                  <a:srgbClr val="3366FF"/>
                </a:solidFill>
              </a:rPr>
              <a:t> </a:t>
            </a:r>
            <a:r>
              <a:rPr lang="tr-TR" altLang="en-US" noProof="0" dirty="0" smtClean="0"/>
              <a:t>hedefleri</a:t>
            </a:r>
          </a:p>
          <a:p>
            <a:pPr lvl="1"/>
            <a:r>
              <a:rPr lang="tr-TR" altLang="en-US" noProof="0" dirty="0" smtClean="0"/>
              <a:t>Kullanıcı hedefleri - işletim sistemi kullanımı kolay, öğrenmesi kolay, güvenilir(</a:t>
            </a:r>
            <a:r>
              <a:rPr lang="tr-TR" altLang="en-US" noProof="0" dirty="0" err="1" smtClean="0"/>
              <a:t>reliable</a:t>
            </a:r>
            <a:r>
              <a:rPr lang="tr-TR" altLang="en-US" noProof="0" dirty="0" smtClean="0"/>
              <a:t>), güvenli (</a:t>
            </a:r>
            <a:r>
              <a:rPr lang="tr-TR" altLang="en-US" noProof="0" dirty="0" err="1" smtClean="0"/>
              <a:t>safe</a:t>
            </a:r>
            <a:r>
              <a:rPr lang="tr-TR" altLang="en-US" noProof="0" dirty="0" smtClean="0"/>
              <a:t>) ve hızlı olmalıdır.</a:t>
            </a:r>
          </a:p>
          <a:p>
            <a:pPr lvl="1"/>
            <a:r>
              <a:rPr lang="tr-TR" altLang="en-US" noProof="0" dirty="0" smtClean="0"/>
              <a:t>Sistem hedefleri - işletim sistemi, esnek, güvenilir, hatasız ve verimli olmasının yanı sıra tasarlanması, uygulanması ve bakımı kolay olmalıdır.</a:t>
            </a:r>
          </a:p>
          <a:p>
            <a:r>
              <a:rPr lang="tr-TR" altLang="en-US" noProof="0" dirty="0" smtClean="0"/>
              <a:t>Bir işletim sistemini belirlemek ve tasarlamak, yazılım mühendisliğinin son derece yaratıcı bir görevidir.</a:t>
            </a:r>
            <a:endParaRPr lang="tr-TR" altLang="en-US" noProof="0" dirty="0"/>
          </a:p>
        </p:txBody>
      </p:sp>
    </p:spTree>
    <p:extLst>
      <p:ext uri="{BB962C8B-B14F-4D97-AF65-F5344CB8AC3E}">
        <p14:creationId xmlns:p14="http://schemas.microsoft.com/office/powerpoint/2010/main" val="4680246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xmlns="" id="{39A46DEA-C931-4E75-8A7D-1F653B2ABC18}"/>
              </a:ext>
            </a:extLst>
          </p:cNvPr>
          <p:cNvSpPr>
            <a:spLocks noGrp="1" noChangeArrowheads="1"/>
          </p:cNvSpPr>
          <p:nvPr>
            <p:ph type="title"/>
          </p:nvPr>
        </p:nvSpPr>
        <p:spPr>
          <a:xfrm>
            <a:off x="1051377" y="139214"/>
            <a:ext cx="8229600" cy="576263"/>
          </a:xfrm>
        </p:spPr>
        <p:txBody>
          <a:bodyPr>
            <a:normAutofit fontScale="90000"/>
          </a:bodyPr>
          <a:lstStyle/>
          <a:p>
            <a:r>
              <a:rPr lang="tr-TR" altLang="en-US" noProof="0" dirty="0" smtClean="0"/>
              <a:t>Mekanizma ve Kurallar</a:t>
            </a:r>
            <a:endParaRPr lang="tr-TR" altLang="en-US" noProof="0" dirty="0"/>
          </a:p>
        </p:txBody>
      </p:sp>
      <p:sp>
        <p:nvSpPr>
          <p:cNvPr id="72707" name="Rectangle 3">
            <a:extLst>
              <a:ext uri="{FF2B5EF4-FFF2-40B4-BE49-F238E27FC236}">
                <a16:creationId xmlns:a16="http://schemas.microsoft.com/office/drawing/2014/main" xmlns="" id="{0D1CF5C7-7F67-4FFA-B5D4-75EB6F865E5C}"/>
              </a:ext>
            </a:extLst>
          </p:cNvPr>
          <p:cNvSpPr>
            <a:spLocks noGrp="1" noChangeArrowheads="1"/>
          </p:cNvSpPr>
          <p:nvPr>
            <p:ph idx="1"/>
          </p:nvPr>
        </p:nvSpPr>
        <p:spPr>
          <a:xfrm>
            <a:off x="839788" y="1141992"/>
            <a:ext cx="6455315" cy="4264022"/>
          </a:xfrm>
        </p:spPr>
        <p:txBody>
          <a:bodyPr>
            <a:normAutofit/>
          </a:bodyPr>
          <a:lstStyle/>
          <a:p>
            <a:r>
              <a:rPr lang="tr-TR" altLang="en-US" b="1" noProof="0" dirty="0" smtClean="0">
                <a:solidFill>
                  <a:srgbClr val="006699"/>
                </a:solidFill>
                <a:latin typeface="+mj-lt"/>
              </a:rPr>
              <a:t>Kural (</a:t>
            </a:r>
            <a:r>
              <a:rPr lang="tr-TR" altLang="en-US" b="1" noProof="0" dirty="0" err="1" smtClean="0">
                <a:solidFill>
                  <a:srgbClr val="006699"/>
                </a:solidFill>
                <a:latin typeface="+mj-lt"/>
              </a:rPr>
              <a:t>Policy</a:t>
            </a:r>
            <a:r>
              <a:rPr lang="tr-TR" altLang="en-US" b="1" noProof="0" dirty="0" smtClean="0">
                <a:solidFill>
                  <a:srgbClr val="006699"/>
                </a:solidFill>
                <a:latin typeface="+mj-lt"/>
              </a:rPr>
              <a:t>)</a:t>
            </a:r>
            <a:r>
              <a:rPr lang="tr-TR" altLang="en-US" b="1" noProof="0" dirty="0" smtClean="0"/>
              <a:t>:   </a:t>
            </a:r>
            <a:r>
              <a:rPr lang="tr-TR" altLang="en-US" noProof="0" dirty="0" smtClean="0"/>
              <a:t>Ne yapılması gerekiyor?</a:t>
            </a:r>
            <a:r>
              <a:rPr lang="tr-TR" altLang="en-US" b="1" noProof="0" dirty="0" smtClean="0"/>
              <a:t> </a:t>
            </a:r>
          </a:p>
          <a:p>
            <a:pPr lvl="1"/>
            <a:r>
              <a:rPr lang="tr-TR" altLang="en-US" noProof="0" dirty="0" smtClean="0"/>
              <a:t>Örnek: Her 100 saniyede bir </a:t>
            </a:r>
            <a:r>
              <a:rPr lang="tr-TR" altLang="en-US" noProof="0" dirty="0" err="1" smtClean="0"/>
              <a:t>interrupt</a:t>
            </a:r>
            <a:r>
              <a:rPr lang="tr-TR" altLang="en-US" noProof="0" dirty="0" smtClean="0"/>
              <a:t> olsun</a:t>
            </a:r>
          </a:p>
          <a:p>
            <a:r>
              <a:rPr lang="tr-TR" altLang="en-US" b="1" noProof="0" dirty="0" smtClean="0">
                <a:solidFill>
                  <a:srgbClr val="006699"/>
                </a:solidFill>
                <a:latin typeface="+mj-lt"/>
              </a:rPr>
              <a:t>Mekanizma (</a:t>
            </a:r>
            <a:r>
              <a:rPr lang="tr-TR" altLang="en-US" b="1" noProof="0" dirty="0" err="1" smtClean="0">
                <a:solidFill>
                  <a:srgbClr val="006699"/>
                </a:solidFill>
                <a:latin typeface="+mj-lt"/>
              </a:rPr>
              <a:t>Mechanism</a:t>
            </a:r>
            <a:r>
              <a:rPr lang="tr-TR" altLang="en-US" b="1" noProof="0" dirty="0" smtClean="0">
                <a:solidFill>
                  <a:srgbClr val="006699"/>
                </a:solidFill>
                <a:latin typeface="+mj-lt"/>
              </a:rPr>
              <a:t>)</a:t>
            </a:r>
            <a:r>
              <a:rPr lang="tr-TR" altLang="en-US" b="1" noProof="0" dirty="0" smtClean="0"/>
              <a:t>:  </a:t>
            </a:r>
            <a:r>
              <a:rPr lang="tr-TR" altLang="en-US" noProof="0" dirty="0" smtClean="0"/>
              <a:t>Nasıl yapılır?</a:t>
            </a:r>
          </a:p>
          <a:p>
            <a:pPr lvl="1"/>
            <a:r>
              <a:rPr lang="tr-TR" altLang="en-US" noProof="0" dirty="0" smtClean="0"/>
              <a:t>Örnek: </a:t>
            </a:r>
            <a:r>
              <a:rPr lang="tr-TR" altLang="en-US" noProof="0" dirty="0" err="1" smtClean="0"/>
              <a:t>timer</a:t>
            </a:r>
            <a:r>
              <a:rPr lang="tr-TR" altLang="en-US" noProof="0" dirty="0" smtClean="0"/>
              <a:t> kullanarak</a:t>
            </a:r>
          </a:p>
          <a:p>
            <a:r>
              <a:rPr lang="tr-TR" altLang="en-US" noProof="0" dirty="0" smtClean="0"/>
              <a:t>Önemli ilke: Kural mekanizmadan ayrılmalıdır.</a:t>
            </a:r>
          </a:p>
          <a:p>
            <a:r>
              <a:rPr lang="tr-TR" altLang="en-US" noProof="0" dirty="0" smtClean="0"/>
              <a:t>Kuralın mekanizmadan ayrılması çok önemli bir ilkedir ve kural kararlarının daha sonra değiştirilmesi durumunda maksimum esnekliğe izin verir.</a:t>
            </a:r>
          </a:p>
          <a:p>
            <a:pPr lvl="1"/>
            <a:r>
              <a:rPr lang="tr-TR" altLang="en-US" noProof="0" dirty="0" smtClean="0"/>
              <a:t>örnek: </a:t>
            </a:r>
            <a:r>
              <a:rPr lang="tr-TR" altLang="en-US" noProof="0" dirty="0" err="1" smtClean="0"/>
              <a:t>interrup</a:t>
            </a:r>
            <a:r>
              <a:rPr lang="tr-TR" altLang="en-US" noProof="0" dirty="0" smtClean="0"/>
              <a:t> süresi 100 </a:t>
            </a:r>
            <a:r>
              <a:rPr lang="tr-TR" altLang="en-US" noProof="0" dirty="0" err="1" smtClean="0"/>
              <a:t>sn</a:t>
            </a:r>
            <a:r>
              <a:rPr lang="tr-TR" altLang="en-US" noProof="0" dirty="0" smtClean="0"/>
              <a:t> yerine 200 </a:t>
            </a:r>
            <a:r>
              <a:rPr lang="tr-TR" altLang="en-US" noProof="0" dirty="0" err="1" smtClean="0"/>
              <a:t>sn</a:t>
            </a:r>
            <a:endParaRPr lang="tr-TR" altLang="en-US" noProof="0" dirty="0" smtClean="0"/>
          </a:p>
          <a:p>
            <a:pPr>
              <a:buFont typeface="Monotype Sorts" pitchFamily="-84" charset="2"/>
              <a:buNone/>
            </a:pPr>
            <a:endParaRPr lang="tr-TR" altLang="en-US" noProof="0" dirty="0" smtClean="0"/>
          </a:p>
          <a:p>
            <a:pPr>
              <a:buFont typeface="Monotype Sorts" pitchFamily="-84" charset="2"/>
              <a:buNone/>
            </a:pPr>
            <a:endParaRPr lang="tr-TR" altLang="en-US" noProof="0" dirty="0"/>
          </a:p>
        </p:txBody>
      </p:sp>
    </p:spTree>
    <p:extLst>
      <p:ext uri="{BB962C8B-B14F-4D97-AF65-F5344CB8AC3E}">
        <p14:creationId xmlns:p14="http://schemas.microsoft.com/office/powerpoint/2010/main" val="35922018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xmlns="" id="{A9B47C81-CC5F-41DF-A7CB-841B5D4FAD93}"/>
              </a:ext>
            </a:extLst>
          </p:cNvPr>
          <p:cNvSpPr>
            <a:spLocks noGrp="1" noChangeArrowheads="1"/>
          </p:cNvSpPr>
          <p:nvPr>
            <p:ph type="title"/>
          </p:nvPr>
        </p:nvSpPr>
        <p:spPr>
          <a:xfrm>
            <a:off x="495300" y="217488"/>
            <a:ext cx="8072438" cy="576262"/>
          </a:xfrm>
        </p:spPr>
        <p:txBody>
          <a:bodyPr>
            <a:normAutofit fontScale="90000"/>
          </a:bodyPr>
          <a:lstStyle/>
          <a:p>
            <a:pPr eaLnBrk="1" hangingPunct="1"/>
            <a:r>
              <a:rPr lang="tr-TR" altLang="en-US" noProof="0" dirty="0" smtClean="0"/>
              <a:t>Gerçekleştirim</a:t>
            </a:r>
            <a:endParaRPr lang="tr-TR" altLang="en-US" noProof="0" dirty="0"/>
          </a:p>
        </p:txBody>
      </p:sp>
      <p:sp>
        <p:nvSpPr>
          <p:cNvPr id="74755" name="Rectangle 3">
            <a:extLst>
              <a:ext uri="{FF2B5EF4-FFF2-40B4-BE49-F238E27FC236}">
                <a16:creationId xmlns:a16="http://schemas.microsoft.com/office/drawing/2014/main" xmlns="" id="{E46642F7-9177-432C-8182-DEEABD676CA3}"/>
              </a:ext>
            </a:extLst>
          </p:cNvPr>
          <p:cNvSpPr>
            <a:spLocks noGrp="1" noChangeArrowheads="1"/>
          </p:cNvSpPr>
          <p:nvPr>
            <p:ph idx="1"/>
          </p:nvPr>
        </p:nvSpPr>
        <p:spPr>
          <a:xfrm>
            <a:off x="825500" y="1092200"/>
            <a:ext cx="7713663" cy="4530725"/>
          </a:xfrm>
        </p:spPr>
        <p:txBody>
          <a:bodyPr>
            <a:normAutofit lnSpcReduction="10000"/>
          </a:bodyPr>
          <a:lstStyle/>
          <a:p>
            <a:r>
              <a:rPr lang="tr-TR" altLang="en-US" noProof="0" dirty="0" smtClean="0"/>
              <a:t>Çok varyasyonu vardır.</a:t>
            </a:r>
          </a:p>
          <a:p>
            <a:pPr lvl="1"/>
            <a:r>
              <a:rPr lang="tr-TR" altLang="en-US" noProof="0" dirty="0" smtClean="0"/>
              <a:t>İlk OS </a:t>
            </a:r>
            <a:r>
              <a:rPr lang="tr-TR" altLang="en-US" noProof="0" dirty="0" err="1" smtClean="0"/>
              <a:t>ler</a:t>
            </a:r>
            <a:r>
              <a:rPr lang="tr-TR" altLang="en-US" noProof="0" dirty="0" smtClean="0"/>
              <a:t> </a:t>
            </a:r>
            <a:r>
              <a:rPr lang="tr-TR" altLang="en-US" noProof="0" dirty="0" err="1" smtClean="0"/>
              <a:t>assembly</a:t>
            </a:r>
            <a:r>
              <a:rPr lang="tr-TR" altLang="en-US" noProof="0" dirty="0" smtClean="0"/>
              <a:t> dilinde</a:t>
            </a:r>
          </a:p>
          <a:p>
            <a:pPr lvl="1"/>
            <a:r>
              <a:rPr lang="tr-TR" altLang="en-US" noProof="0" dirty="0" smtClean="0"/>
              <a:t>Daha sonra </a:t>
            </a:r>
            <a:r>
              <a:rPr lang="tr-TR" altLang="en-US" noProof="0" dirty="0" err="1" smtClean="0"/>
              <a:t>Algol</a:t>
            </a:r>
            <a:r>
              <a:rPr lang="tr-TR" altLang="en-US" noProof="0" dirty="0" smtClean="0"/>
              <a:t>, PL/1 gibi sistem programlama dillerinde</a:t>
            </a:r>
          </a:p>
          <a:p>
            <a:pPr lvl="1"/>
            <a:r>
              <a:rPr lang="tr-TR" altLang="en-US" noProof="0" dirty="0" smtClean="0"/>
              <a:t>Şimdi C, C++ dillerinde gerçekleştirilmektedir.</a:t>
            </a:r>
          </a:p>
          <a:p>
            <a:r>
              <a:rPr lang="tr-TR" altLang="en-US" noProof="0" dirty="0" smtClean="0"/>
              <a:t>Aslında genellikle dillerin bir karışımıdır</a:t>
            </a:r>
          </a:p>
          <a:p>
            <a:pPr lvl="1"/>
            <a:r>
              <a:rPr lang="tr-TR" altLang="en-US" noProof="0" dirty="0" smtClean="0"/>
              <a:t>En düşük seviyeler </a:t>
            </a:r>
            <a:r>
              <a:rPr lang="tr-TR" altLang="en-US" noProof="0" dirty="0" err="1" smtClean="0"/>
              <a:t>assembly</a:t>
            </a:r>
            <a:r>
              <a:rPr lang="tr-TR" altLang="en-US" noProof="0" dirty="0" smtClean="0"/>
              <a:t> dilinde</a:t>
            </a:r>
          </a:p>
          <a:p>
            <a:pPr lvl="1"/>
            <a:r>
              <a:rPr lang="tr-TR" altLang="en-US" noProof="0" dirty="0" smtClean="0"/>
              <a:t>Ana gövde C dilinde</a:t>
            </a:r>
          </a:p>
          <a:p>
            <a:pPr lvl="1"/>
            <a:r>
              <a:rPr lang="tr-TR" altLang="en-US" noProof="0" dirty="0" smtClean="0"/>
              <a:t>Sistem programları  C, C++ dillerinde, PERL, </a:t>
            </a:r>
            <a:r>
              <a:rPr lang="tr-TR" altLang="en-US" noProof="0" dirty="0" err="1" smtClean="0"/>
              <a:t>Python</a:t>
            </a:r>
            <a:r>
              <a:rPr lang="tr-TR" altLang="en-US" noProof="0" dirty="0" smtClean="0"/>
              <a:t>, </a:t>
            </a:r>
            <a:r>
              <a:rPr lang="tr-TR" altLang="en-US" noProof="0" dirty="0" err="1" smtClean="0"/>
              <a:t>shell</a:t>
            </a:r>
            <a:r>
              <a:rPr lang="tr-TR" altLang="en-US" noProof="0" dirty="0" smtClean="0"/>
              <a:t> </a:t>
            </a:r>
            <a:r>
              <a:rPr lang="tr-TR" altLang="en-US" noProof="0" dirty="0" err="1" smtClean="0"/>
              <a:t>scripts</a:t>
            </a:r>
            <a:r>
              <a:rPr lang="tr-TR" altLang="en-US" noProof="0" dirty="0" smtClean="0"/>
              <a:t> gibi </a:t>
            </a:r>
            <a:r>
              <a:rPr lang="tr-TR" altLang="en-US" noProof="0" dirty="0" err="1" smtClean="0"/>
              <a:t>scripting</a:t>
            </a:r>
            <a:r>
              <a:rPr lang="tr-TR" altLang="en-US" noProof="0" dirty="0" smtClean="0"/>
              <a:t> dillerinde gerçekleştirilir.</a:t>
            </a:r>
          </a:p>
          <a:p>
            <a:r>
              <a:rPr lang="tr-TR" altLang="en-US" noProof="0" dirty="0" smtClean="0"/>
              <a:t>Daha yüksek seviyeli dil, başka donanıma daha kolay taşınabilir (</a:t>
            </a:r>
            <a:r>
              <a:rPr lang="tr-TR" altLang="en-US" b="1" noProof="0" dirty="0" err="1" smtClean="0">
                <a:solidFill>
                  <a:srgbClr val="006699"/>
                </a:solidFill>
              </a:rPr>
              <a:t>to</a:t>
            </a:r>
            <a:r>
              <a:rPr lang="tr-TR" altLang="en-US" b="1" noProof="0" dirty="0" smtClean="0">
                <a:solidFill>
                  <a:srgbClr val="006699"/>
                </a:solidFill>
              </a:rPr>
              <a:t> port</a:t>
            </a:r>
            <a:r>
              <a:rPr lang="tr-TR" altLang="en-US" noProof="0" dirty="0" smtClean="0"/>
              <a:t>)</a:t>
            </a:r>
          </a:p>
          <a:p>
            <a:pPr lvl="1"/>
            <a:r>
              <a:rPr lang="tr-TR" altLang="en-US" noProof="0" dirty="0" smtClean="0"/>
              <a:t>Ama daha yavaştır.</a:t>
            </a:r>
          </a:p>
          <a:p>
            <a:r>
              <a:rPr lang="tr-TR" altLang="en-US" b="1" noProof="0" dirty="0" err="1" smtClean="0">
                <a:solidFill>
                  <a:srgbClr val="006699"/>
                </a:solidFill>
                <a:latin typeface="+mj-lt"/>
              </a:rPr>
              <a:t>Emulation</a:t>
            </a:r>
            <a:r>
              <a:rPr lang="tr-TR" altLang="en-US" noProof="0" dirty="0" smtClean="0"/>
              <a:t> bir işletim sisteminin yerel olmayan donanımda çalışmasına izin verebilir</a:t>
            </a:r>
          </a:p>
          <a:p>
            <a:endParaRPr lang="tr-TR" altLang="en-US" noProof="0" dirty="0" smtClean="0"/>
          </a:p>
          <a:p>
            <a:pPr>
              <a:buFont typeface="Monotype Sorts" pitchFamily="-84" charset="2"/>
              <a:buNone/>
            </a:pPr>
            <a:endParaRPr lang="tr-TR" altLang="en-US" noProof="0" dirty="0" smtClean="0"/>
          </a:p>
          <a:p>
            <a:pPr>
              <a:buFont typeface="Monotype Sorts" pitchFamily="-84" charset="2"/>
              <a:buNone/>
            </a:pPr>
            <a:endParaRPr lang="tr-TR" altLang="en-US" noProof="0" dirty="0"/>
          </a:p>
        </p:txBody>
      </p:sp>
    </p:spTree>
    <p:extLst>
      <p:ext uri="{BB962C8B-B14F-4D97-AF65-F5344CB8AC3E}">
        <p14:creationId xmlns:p14="http://schemas.microsoft.com/office/powerpoint/2010/main" val="3450856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xmlns="" id="{6CD12CFE-09B0-48A4-9AEE-9A58E11BB892}"/>
              </a:ext>
            </a:extLst>
          </p:cNvPr>
          <p:cNvSpPr>
            <a:spLocks noGrp="1" noChangeArrowheads="1"/>
          </p:cNvSpPr>
          <p:nvPr>
            <p:ph type="title"/>
          </p:nvPr>
        </p:nvSpPr>
        <p:spPr>
          <a:xfrm>
            <a:off x="457200" y="220663"/>
            <a:ext cx="8229600" cy="576262"/>
          </a:xfrm>
        </p:spPr>
        <p:txBody>
          <a:bodyPr>
            <a:normAutofit fontScale="90000"/>
          </a:bodyPr>
          <a:lstStyle/>
          <a:p>
            <a:r>
              <a:rPr lang="tr-TR" altLang="en-US" noProof="0" dirty="0" smtClean="0"/>
              <a:t>İşletim Sistemi Yapısı</a:t>
            </a:r>
            <a:endParaRPr lang="tr-TR" altLang="en-US" noProof="0" dirty="0"/>
          </a:p>
        </p:txBody>
      </p:sp>
      <p:sp>
        <p:nvSpPr>
          <p:cNvPr id="76803" name="Content Placeholder 2">
            <a:extLst>
              <a:ext uri="{FF2B5EF4-FFF2-40B4-BE49-F238E27FC236}">
                <a16:creationId xmlns:a16="http://schemas.microsoft.com/office/drawing/2014/main" xmlns="" id="{7C77CAAD-91EB-4676-A633-22880A53EEF1}"/>
              </a:ext>
            </a:extLst>
          </p:cNvPr>
          <p:cNvSpPr>
            <a:spLocks noGrp="1" noChangeArrowheads="1"/>
          </p:cNvSpPr>
          <p:nvPr>
            <p:ph idx="1"/>
          </p:nvPr>
        </p:nvSpPr>
        <p:spPr>
          <a:xfrm>
            <a:off x="835025" y="1241425"/>
            <a:ext cx="6918325" cy="4530725"/>
          </a:xfrm>
        </p:spPr>
        <p:txBody>
          <a:bodyPr/>
          <a:lstStyle/>
          <a:p>
            <a:endParaRPr lang="tr-TR" altLang="en-US" noProof="0" dirty="0" smtClean="0"/>
          </a:p>
          <a:p>
            <a:r>
              <a:rPr lang="tr-TR" altLang="en-US" noProof="0" dirty="0" smtClean="0"/>
              <a:t>Genel amaçlı işletim sistemleri  oldukça büyük programlardır</a:t>
            </a:r>
          </a:p>
          <a:p>
            <a:r>
              <a:rPr lang="tr-TR" altLang="en-US" noProof="0" dirty="0" smtClean="0"/>
              <a:t>Bunları yapılandırmanın çeşitli yolları</a:t>
            </a:r>
          </a:p>
          <a:p>
            <a:pPr lvl="1"/>
            <a:r>
              <a:rPr lang="tr-TR" altLang="en-US" noProof="0" dirty="0" smtClean="0"/>
              <a:t>Simple </a:t>
            </a:r>
            <a:r>
              <a:rPr lang="tr-TR" altLang="en-US" noProof="0" dirty="0" err="1" smtClean="0"/>
              <a:t>structure</a:t>
            </a:r>
            <a:r>
              <a:rPr lang="tr-TR" altLang="en-US" noProof="0" dirty="0" smtClean="0"/>
              <a:t> – MS-DOS</a:t>
            </a:r>
          </a:p>
          <a:p>
            <a:pPr lvl="1"/>
            <a:r>
              <a:rPr lang="tr-TR" altLang="en-US" dirty="0" err="1" smtClean="0"/>
              <a:t>Monolithic</a:t>
            </a:r>
            <a:r>
              <a:rPr lang="tr-TR" altLang="en-US" dirty="0" smtClean="0"/>
              <a:t> </a:t>
            </a:r>
            <a:r>
              <a:rPr lang="tr-TR" altLang="en-US" dirty="0" err="1" smtClean="0"/>
              <a:t>structure</a:t>
            </a:r>
            <a:r>
              <a:rPr lang="tr-TR" altLang="en-US" dirty="0" smtClean="0"/>
              <a:t>– </a:t>
            </a:r>
            <a:r>
              <a:rPr lang="tr-TR" altLang="en-US" noProof="0" dirty="0" smtClean="0"/>
              <a:t>UNIX</a:t>
            </a:r>
          </a:p>
          <a:p>
            <a:pPr lvl="1"/>
            <a:r>
              <a:rPr lang="tr-TR" altLang="en-US" noProof="0" dirty="0" err="1" smtClean="0"/>
              <a:t>Layered</a:t>
            </a:r>
            <a:r>
              <a:rPr lang="tr-TR" altLang="en-US" noProof="0" dirty="0" smtClean="0"/>
              <a:t> – an </a:t>
            </a:r>
            <a:r>
              <a:rPr lang="tr-TR" altLang="en-US" noProof="0" dirty="0" err="1" smtClean="0"/>
              <a:t>abstraction</a:t>
            </a:r>
            <a:endParaRPr lang="tr-TR" altLang="en-US" noProof="0" dirty="0" smtClean="0"/>
          </a:p>
          <a:p>
            <a:pPr lvl="1"/>
            <a:r>
              <a:rPr lang="tr-TR" altLang="en-US" noProof="0" dirty="0" err="1" smtClean="0"/>
              <a:t>Microkernel</a:t>
            </a:r>
            <a:r>
              <a:rPr lang="tr-TR" altLang="en-US" noProof="0" dirty="0" smtClean="0"/>
              <a:t> – </a:t>
            </a:r>
            <a:r>
              <a:rPr lang="tr-TR" altLang="en-US" noProof="0" dirty="0" err="1" smtClean="0"/>
              <a:t>Mach</a:t>
            </a:r>
            <a:endParaRPr lang="tr-TR" altLang="en-US" noProof="0" dirty="0" smtClean="0"/>
          </a:p>
          <a:p>
            <a:pPr lvl="1"/>
            <a:r>
              <a:rPr lang="tr-TR" altLang="en-US" dirty="0" err="1" smtClean="0"/>
              <a:t>Module</a:t>
            </a:r>
            <a:endParaRPr lang="tr-TR" altLang="en-US" dirty="0" smtClean="0"/>
          </a:p>
          <a:p>
            <a:pPr lvl="1"/>
            <a:r>
              <a:rPr lang="tr-TR" altLang="en-US" noProof="0" dirty="0" err="1" smtClean="0"/>
              <a:t>Hypbrid</a:t>
            </a:r>
            <a:endParaRPr lang="tr-TR" altLang="en-US" noProof="0" dirty="0" smtClean="0"/>
          </a:p>
          <a:p>
            <a:endParaRPr lang="tr-TR" altLang="en-US" noProof="0" dirty="0"/>
          </a:p>
        </p:txBody>
      </p:sp>
    </p:spTree>
    <p:extLst>
      <p:ext uri="{BB962C8B-B14F-4D97-AF65-F5344CB8AC3E}">
        <p14:creationId xmlns:p14="http://schemas.microsoft.com/office/powerpoint/2010/main" val="310806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xmlns="" id="{6CD12CFE-09B0-48A4-9AEE-9A58E11BB892}"/>
              </a:ext>
            </a:extLst>
          </p:cNvPr>
          <p:cNvSpPr>
            <a:spLocks noGrp="1" noChangeArrowheads="1"/>
          </p:cNvSpPr>
          <p:nvPr>
            <p:ph type="title"/>
          </p:nvPr>
        </p:nvSpPr>
        <p:spPr>
          <a:xfrm>
            <a:off x="457200" y="220663"/>
            <a:ext cx="8229600" cy="576262"/>
          </a:xfrm>
        </p:spPr>
        <p:txBody>
          <a:bodyPr>
            <a:normAutofit fontScale="90000"/>
          </a:bodyPr>
          <a:lstStyle/>
          <a:p>
            <a:r>
              <a:rPr lang="tr-TR" altLang="en-US" noProof="0" dirty="0" smtClean="0"/>
              <a:t>İşletim Sistemi Yapısı</a:t>
            </a:r>
            <a:endParaRPr lang="tr-TR" altLang="en-US" noProof="0" dirty="0"/>
          </a:p>
        </p:txBody>
      </p:sp>
      <p:sp>
        <p:nvSpPr>
          <p:cNvPr id="76803" name="Content Placeholder 2">
            <a:extLst>
              <a:ext uri="{FF2B5EF4-FFF2-40B4-BE49-F238E27FC236}">
                <a16:creationId xmlns:a16="http://schemas.microsoft.com/office/drawing/2014/main" xmlns="" id="{7C77CAAD-91EB-4676-A633-22880A53EEF1}"/>
              </a:ext>
            </a:extLst>
          </p:cNvPr>
          <p:cNvSpPr>
            <a:spLocks noGrp="1" noChangeArrowheads="1"/>
          </p:cNvSpPr>
          <p:nvPr>
            <p:ph idx="1"/>
          </p:nvPr>
        </p:nvSpPr>
        <p:spPr>
          <a:xfrm>
            <a:off x="835025" y="1241425"/>
            <a:ext cx="6918325" cy="4530725"/>
          </a:xfrm>
        </p:spPr>
        <p:txBody>
          <a:bodyPr/>
          <a:lstStyle/>
          <a:p>
            <a:endParaRPr lang="tr-TR" altLang="en-US" noProof="0" dirty="0" smtClean="0"/>
          </a:p>
          <a:p>
            <a:r>
              <a:rPr lang="tr-TR" altLang="en-US" noProof="0" dirty="0" smtClean="0"/>
              <a:t>Basit Yapı (Simple </a:t>
            </a:r>
            <a:r>
              <a:rPr lang="tr-TR" altLang="en-US" noProof="0" dirty="0" err="1" smtClean="0"/>
              <a:t>structure</a:t>
            </a:r>
            <a:r>
              <a:rPr lang="tr-TR" altLang="en-US" noProof="0" dirty="0" smtClean="0"/>
              <a:t>)-–</a:t>
            </a:r>
          </a:p>
          <a:p>
            <a:pPr lvl="1"/>
            <a:r>
              <a:rPr lang="tr-TR" altLang="en-US" noProof="0" dirty="0" smtClean="0"/>
              <a:t>Çoğu işletim sistemi, küçük, basit ve sınırlı bir şekilde geliştirilmeye başlar, daha sonra gelişir. MS-DOS bu şekilde bir işletim sistemidir.</a:t>
            </a:r>
          </a:p>
          <a:p>
            <a:pPr lvl="1"/>
            <a:r>
              <a:rPr lang="tr-TR" altLang="en-US" noProof="0" dirty="0" smtClean="0"/>
              <a:t>Başlangıçta az sayıda kişi tarafından geliştirilmiş ve </a:t>
            </a:r>
            <a:r>
              <a:rPr lang="tr-TR" altLang="en-US" b="1" noProof="0" dirty="0" smtClean="0"/>
              <a:t>modüler yapı </a:t>
            </a:r>
            <a:r>
              <a:rPr lang="tr-TR" altLang="en-US" noProof="0" dirty="0" smtClean="0"/>
              <a:t>dikkatli bir şekilde oluşturulmamıştır.</a:t>
            </a:r>
          </a:p>
          <a:p>
            <a:endParaRPr lang="tr-TR" altLang="en-US" noProof="0" dirty="0"/>
          </a:p>
        </p:txBody>
      </p:sp>
    </p:spTree>
    <p:extLst>
      <p:ext uri="{BB962C8B-B14F-4D97-AF65-F5344CB8AC3E}">
        <p14:creationId xmlns:p14="http://schemas.microsoft.com/office/powerpoint/2010/main" val="751328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a:extLst>
              <a:ext uri="{FF2B5EF4-FFF2-40B4-BE49-F238E27FC236}">
                <a16:creationId xmlns:a16="http://schemas.microsoft.com/office/drawing/2014/main" xmlns="" id="{E377E7B4-9EBE-4C2B-8887-F7A7B2906CE0}"/>
              </a:ext>
            </a:extLst>
          </p:cNvPr>
          <p:cNvSpPr>
            <a:spLocks noGrp="1" noChangeArrowheads="1"/>
          </p:cNvSpPr>
          <p:nvPr>
            <p:ph type="title"/>
          </p:nvPr>
        </p:nvSpPr>
        <p:spPr>
          <a:xfrm>
            <a:off x="869320" y="289485"/>
            <a:ext cx="8137525" cy="457200"/>
          </a:xfrm>
        </p:spPr>
        <p:txBody>
          <a:bodyPr>
            <a:normAutofit fontScale="90000"/>
          </a:bodyPr>
          <a:lstStyle/>
          <a:p>
            <a:pPr eaLnBrk="1" hangingPunct="1"/>
            <a:r>
              <a:rPr lang="tr-TR" altLang="en-US" noProof="0" dirty="0" err="1" smtClean="0"/>
              <a:t>Monolithic</a:t>
            </a:r>
            <a:r>
              <a:rPr lang="tr-TR" altLang="en-US" noProof="0" dirty="0" smtClean="0"/>
              <a:t> (Tek düze) Yapı– </a:t>
            </a:r>
            <a:r>
              <a:rPr lang="tr-TR" altLang="en-US" noProof="0" dirty="0" err="1" smtClean="0"/>
              <a:t>Orjinal</a:t>
            </a:r>
            <a:r>
              <a:rPr lang="tr-TR" altLang="en-US" noProof="0" dirty="0" smtClean="0"/>
              <a:t> UNIX</a:t>
            </a:r>
            <a:endParaRPr lang="tr-TR" altLang="en-US" noProof="0" dirty="0"/>
          </a:p>
        </p:txBody>
      </p:sp>
      <p:sp>
        <p:nvSpPr>
          <p:cNvPr id="77827" name="Rectangle 3">
            <a:extLst>
              <a:ext uri="{FF2B5EF4-FFF2-40B4-BE49-F238E27FC236}">
                <a16:creationId xmlns:a16="http://schemas.microsoft.com/office/drawing/2014/main" xmlns="" id="{FC6D798A-4128-40D0-B643-81391EF1733D}"/>
              </a:ext>
            </a:extLst>
          </p:cNvPr>
          <p:cNvSpPr>
            <a:spLocks noGrp="1" noChangeArrowheads="1"/>
          </p:cNvSpPr>
          <p:nvPr>
            <p:ph idx="1"/>
          </p:nvPr>
        </p:nvSpPr>
        <p:spPr>
          <a:xfrm>
            <a:off x="839788" y="1155700"/>
            <a:ext cx="7743825" cy="4073525"/>
          </a:xfrm>
        </p:spPr>
        <p:txBody>
          <a:bodyPr>
            <a:normAutofit lnSpcReduction="10000"/>
          </a:bodyPr>
          <a:lstStyle/>
          <a:p>
            <a:endParaRPr lang="tr-TR" altLang="en-US" noProof="0" dirty="0" smtClean="0"/>
          </a:p>
          <a:p>
            <a:r>
              <a:rPr lang="tr-TR" altLang="en-US" noProof="0" dirty="0" smtClean="0"/>
              <a:t>Bir işletim sistemini organize etmenin en basit yapısıdır. </a:t>
            </a:r>
            <a:r>
              <a:rPr lang="tr-TR" altLang="en-US" noProof="0" dirty="0" err="1" smtClean="0"/>
              <a:t>Kernelin</a:t>
            </a:r>
            <a:r>
              <a:rPr lang="tr-TR" altLang="en-US" noProof="0" dirty="0" smtClean="0"/>
              <a:t> tüm işlevselliği, tek bir adres uzayında çalışan tek bir statik </a:t>
            </a:r>
            <a:r>
              <a:rPr lang="tr-TR" altLang="en-US" noProof="0" dirty="0" err="1" smtClean="0"/>
              <a:t>binary</a:t>
            </a:r>
            <a:r>
              <a:rPr lang="tr-TR" altLang="en-US" noProof="0" dirty="0" smtClean="0"/>
              <a:t> dosyaya yerleştirilir.</a:t>
            </a:r>
          </a:p>
          <a:p>
            <a:r>
              <a:rPr lang="tr-TR" altLang="en-US" noProof="0" dirty="0" smtClean="0"/>
              <a:t>Bu tür sınırlı yapılanmaya bir örnek, </a:t>
            </a:r>
            <a:r>
              <a:rPr lang="tr-TR" altLang="en-US" noProof="0" dirty="0" err="1" smtClean="0"/>
              <a:t>orjinal</a:t>
            </a:r>
            <a:r>
              <a:rPr lang="tr-TR" altLang="en-US" noProof="0" dirty="0" smtClean="0"/>
              <a:t> UNIX işletim sistemidir.  </a:t>
            </a:r>
          </a:p>
          <a:p>
            <a:r>
              <a:rPr lang="tr-TR" altLang="en-US" noProof="0" dirty="0" smtClean="0"/>
              <a:t>UNIX OS  iki ayrılabilir kısımda oluşur:</a:t>
            </a:r>
          </a:p>
          <a:p>
            <a:pPr lvl="1"/>
            <a:r>
              <a:rPr lang="tr-TR" altLang="en-US" noProof="0" dirty="0" smtClean="0"/>
              <a:t>Sistem programları</a:t>
            </a:r>
          </a:p>
          <a:p>
            <a:pPr lvl="1"/>
            <a:r>
              <a:rPr lang="tr-TR" altLang="en-US" noProof="0" dirty="0" err="1" smtClean="0"/>
              <a:t>Kernel</a:t>
            </a:r>
            <a:endParaRPr lang="tr-TR" altLang="en-US" noProof="0" dirty="0" smtClean="0"/>
          </a:p>
          <a:p>
            <a:pPr lvl="2"/>
            <a:r>
              <a:rPr lang="tr-TR" altLang="en-US" noProof="0" dirty="0" smtClean="0"/>
              <a:t>Sistem çağrısı </a:t>
            </a:r>
            <a:r>
              <a:rPr lang="tr-TR" altLang="en-US" noProof="0" dirty="0" err="1" smtClean="0"/>
              <a:t>arayüzünün</a:t>
            </a:r>
            <a:r>
              <a:rPr lang="tr-TR" altLang="en-US" noProof="0" dirty="0" smtClean="0"/>
              <a:t> altında ve fiziksel donanımın üstünde bulunan her şeyden oluşur.</a:t>
            </a:r>
          </a:p>
          <a:p>
            <a:pPr lvl="2"/>
            <a:r>
              <a:rPr lang="tr-TR" altLang="en-US" noProof="0" dirty="0" smtClean="0"/>
              <a:t>Çok sayıda fonksiyon bir seviyededir: file </a:t>
            </a:r>
            <a:r>
              <a:rPr lang="tr-TR" altLang="en-US" noProof="0" dirty="0" err="1" smtClean="0"/>
              <a:t>system</a:t>
            </a:r>
            <a:r>
              <a:rPr lang="tr-TR" altLang="en-US" noProof="0" dirty="0" smtClean="0"/>
              <a:t>, CPU </a:t>
            </a:r>
            <a:r>
              <a:rPr lang="tr-TR" altLang="en-US" noProof="0" dirty="0" err="1" smtClean="0"/>
              <a:t>scheduling</a:t>
            </a:r>
            <a:r>
              <a:rPr lang="tr-TR" altLang="en-US" noProof="0" dirty="0" smtClean="0"/>
              <a:t>, memory </a:t>
            </a:r>
            <a:r>
              <a:rPr lang="tr-TR" altLang="en-US" noProof="0" dirty="0" err="1" smtClean="0"/>
              <a:t>management</a:t>
            </a:r>
            <a:r>
              <a:rPr lang="tr-TR" altLang="en-US" noProof="0" dirty="0" smtClean="0"/>
              <a:t> ve diğer işletim sistemi fonksiyonları</a:t>
            </a:r>
            <a:endParaRPr lang="tr-TR" altLang="en-US" noProof="0" dirty="0"/>
          </a:p>
        </p:txBody>
      </p:sp>
    </p:spTree>
    <p:extLst>
      <p:ext uri="{BB962C8B-B14F-4D97-AF65-F5344CB8AC3E}">
        <p14:creationId xmlns:p14="http://schemas.microsoft.com/office/powerpoint/2010/main" val="15333305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xmlns="" id="{3CFC2B06-0A35-4F30-AA6D-A9E4B2E7F3AA}"/>
              </a:ext>
            </a:extLst>
          </p:cNvPr>
          <p:cNvSpPr>
            <a:spLocks noGrp="1" noChangeArrowheads="1"/>
          </p:cNvSpPr>
          <p:nvPr>
            <p:ph type="title"/>
          </p:nvPr>
        </p:nvSpPr>
        <p:spPr>
          <a:xfrm>
            <a:off x="863600" y="206375"/>
            <a:ext cx="7693025" cy="576263"/>
          </a:xfrm>
        </p:spPr>
        <p:txBody>
          <a:bodyPr>
            <a:normAutofit fontScale="90000"/>
          </a:bodyPr>
          <a:lstStyle/>
          <a:p>
            <a:pPr eaLnBrk="1" hangingPunct="1"/>
            <a:r>
              <a:rPr lang="tr-TR" altLang="en-US" noProof="0" dirty="0" smtClean="0"/>
              <a:t>Geleneksel UNIX Sistem Yapısı</a:t>
            </a:r>
            <a:endParaRPr lang="tr-TR" altLang="en-US" noProof="0" dirty="0"/>
          </a:p>
        </p:txBody>
      </p:sp>
      <p:sp>
        <p:nvSpPr>
          <p:cNvPr id="43011" name="TextBox 1">
            <a:extLst>
              <a:ext uri="{FF2B5EF4-FFF2-40B4-BE49-F238E27FC236}">
                <a16:creationId xmlns:a16="http://schemas.microsoft.com/office/drawing/2014/main" xmlns="" id="{5706A7FC-049C-41F9-8FDB-970715988494}"/>
              </a:ext>
            </a:extLst>
          </p:cNvPr>
          <p:cNvSpPr txBox="1">
            <a:spLocks noChangeArrowheads="1"/>
          </p:cNvSpPr>
          <p:nvPr/>
        </p:nvSpPr>
        <p:spPr bwMode="auto">
          <a:xfrm>
            <a:off x="1316038" y="1096963"/>
            <a:ext cx="689768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MS PGothic" panose="020B0600070205080204" pitchFamily="34" charset="-128"/>
              </a:defRPr>
            </a:lvl1pPr>
            <a:lvl2pPr marL="742950" indent="-285750">
              <a:defRPr>
                <a:solidFill>
                  <a:schemeClr val="tx1"/>
                </a:solidFill>
                <a:latin typeface="Verdana" panose="020B0604030504040204" pitchFamily="34" charset="0"/>
                <a:ea typeface="MS PGothic" panose="020B0600070205080204" pitchFamily="34" charset="-128"/>
              </a:defRPr>
            </a:lvl2pPr>
            <a:lvl3pPr marL="1143000" indent="-228600">
              <a:defRPr>
                <a:solidFill>
                  <a:schemeClr val="tx1"/>
                </a:solidFill>
                <a:latin typeface="Verdana" panose="020B0604030504040204" pitchFamily="34" charset="0"/>
                <a:ea typeface="MS PGothic" panose="020B0600070205080204" pitchFamily="34" charset="-128"/>
              </a:defRPr>
            </a:lvl3pPr>
            <a:lvl4pPr marL="1600200" indent="-228600">
              <a:defRPr>
                <a:solidFill>
                  <a:schemeClr val="tx1"/>
                </a:solidFill>
                <a:latin typeface="Verdana" panose="020B0604030504040204" pitchFamily="34" charset="0"/>
                <a:ea typeface="MS PGothic" panose="020B0600070205080204" pitchFamily="34" charset="-128"/>
              </a:defRPr>
            </a:lvl4pPr>
            <a:lvl5pPr marL="2057400" indent="-228600">
              <a:defRPr>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Verdana" panose="020B0604030504040204" pitchFamily="34" charset="0"/>
                <a:ea typeface="MS PGothic" panose="020B0600070205080204" pitchFamily="34" charset="-128"/>
              </a:defRPr>
            </a:lvl9pPr>
          </a:lstStyle>
          <a:p>
            <a:pPr>
              <a:defRPr/>
            </a:pPr>
            <a:r>
              <a:rPr lang="en-US" altLang="en-US" dirty="0" err="1">
                <a:latin typeface="+mn-lt"/>
              </a:rPr>
              <a:t>Geleneksel</a:t>
            </a:r>
            <a:r>
              <a:rPr lang="en-US" altLang="en-US" dirty="0">
                <a:latin typeface="+mn-lt"/>
              </a:rPr>
              <a:t> UNIX </a:t>
            </a:r>
            <a:r>
              <a:rPr lang="en-US" altLang="en-US" dirty="0" err="1">
                <a:latin typeface="+mn-lt"/>
              </a:rPr>
              <a:t>işletim</a:t>
            </a:r>
            <a:r>
              <a:rPr lang="en-US" altLang="en-US" dirty="0">
                <a:latin typeface="+mn-lt"/>
              </a:rPr>
              <a:t> </a:t>
            </a:r>
            <a:r>
              <a:rPr lang="en-US" altLang="en-US" dirty="0" err="1" smtClean="0">
                <a:latin typeface="+mn-lt"/>
              </a:rPr>
              <a:t>sistemi</a:t>
            </a:r>
            <a:r>
              <a:rPr lang="en-US" altLang="en-US" dirty="0" smtClean="0">
                <a:latin typeface="+mn-lt"/>
              </a:rPr>
              <a:t> </a:t>
            </a:r>
            <a:r>
              <a:rPr lang="en-US" altLang="en-US" dirty="0" err="1">
                <a:latin typeface="+mn-lt"/>
              </a:rPr>
              <a:t>bir</a:t>
            </a:r>
            <a:r>
              <a:rPr lang="en-US" altLang="en-US" dirty="0">
                <a:latin typeface="+mn-lt"/>
              </a:rPr>
              <a:t> </a:t>
            </a:r>
            <a:r>
              <a:rPr lang="en-US" altLang="en-US" dirty="0" err="1">
                <a:latin typeface="+mn-lt"/>
              </a:rPr>
              <a:t>dereceye</a:t>
            </a:r>
            <a:r>
              <a:rPr lang="en-US" altLang="en-US" dirty="0">
                <a:latin typeface="+mn-lt"/>
              </a:rPr>
              <a:t> </a:t>
            </a:r>
            <a:r>
              <a:rPr lang="en-US" altLang="en-US" dirty="0" err="1">
                <a:latin typeface="+mn-lt"/>
              </a:rPr>
              <a:t>kadar</a:t>
            </a:r>
            <a:r>
              <a:rPr lang="en-US" altLang="en-US" dirty="0">
                <a:latin typeface="+mn-lt"/>
              </a:rPr>
              <a:t> </a:t>
            </a:r>
            <a:r>
              <a:rPr lang="en-US" altLang="en-US" dirty="0" err="1">
                <a:latin typeface="+mn-lt"/>
              </a:rPr>
              <a:t>katmanlı</a:t>
            </a:r>
            <a:r>
              <a:rPr lang="en-US" altLang="en-US" dirty="0">
                <a:latin typeface="+mn-lt"/>
              </a:rPr>
              <a:t> </a:t>
            </a:r>
            <a:r>
              <a:rPr lang="tr-TR" altLang="en-US" dirty="0" smtClean="0">
                <a:latin typeface="+mn-lt"/>
              </a:rPr>
              <a:t>yapıdadır.*</a:t>
            </a:r>
            <a:endParaRPr lang="en-US" altLang="en-US" dirty="0">
              <a:latin typeface="+mn-lt"/>
            </a:endParaRPr>
          </a:p>
        </p:txBody>
      </p:sp>
      <p:pic>
        <p:nvPicPr>
          <p:cNvPr id="79876" name="Picture 2">
            <a:extLst>
              <a:ext uri="{FF2B5EF4-FFF2-40B4-BE49-F238E27FC236}">
                <a16:creationId xmlns:a16="http://schemas.microsoft.com/office/drawing/2014/main" xmlns="" id="{0AF4FCDF-1BC0-40A0-B88F-416549435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9169" y="1718273"/>
            <a:ext cx="6409756" cy="387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72524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a:extLst>
              <a:ext uri="{FF2B5EF4-FFF2-40B4-BE49-F238E27FC236}">
                <a16:creationId xmlns:a16="http://schemas.microsoft.com/office/drawing/2014/main" xmlns="" id="{C38BB792-4B15-4757-85D3-D0B6840E07CC}"/>
              </a:ext>
            </a:extLst>
          </p:cNvPr>
          <p:cNvSpPr>
            <a:spLocks noGrp="1" noChangeArrowheads="1"/>
          </p:cNvSpPr>
          <p:nvPr>
            <p:ph type="title"/>
          </p:nvPr>
        </p:nvSpPr>
        <p:spPr>
          <a:xfrm>
            <a:off x="863600" y="215900"/>
            <a:ext cx="7645400" cy="576263"/>
          </a:xfrm>
        </p:spPr>
        <p:txBody>
          <a:bodyPr>
            <a:normAutofit fontScale="90000"/>
          </a:bodyPr>
          <a:lstStyle/>
          <a:p>
            <a:pPr eaLnBrk="1" hangingPunct="1"/>
            <a:r>
              <a:rPr lang="tr-TR" altLang="en-US" noProof="0" dirty="0" smtClean="0"/>
              <a:t>Linux </a:t>
            </a:r>
            <a:r>
              <a:rPr lang="tr-TR" altLang="en-US" noProof="0" dirty="0" err="1" smtClean="0"/>
              <a:t>System</a:t>
            </a:r>
            <a:r>
              <a:rPr lang="tr-TR" altLang="en-US" noProof="0" dirty="0" smtClean="0"/>
              <a:t> </a:t>
            </a:r>
            <a:r>
              <a:rPr lang="tr-TR" altLang="en-US" noProof="0" dirty="0" err="1" smtClean="0"/>
              <a:t>Structure</a:t>
            </a:r>
            <a:endParaRPr lang="tr-TR" altLang="en-US" noProof="0" dirty="0"/>
          </a:p>
        </p:txBody>
      </p:sp>
      <p:sp>
        <p:nvSpPr>
          <p:cNvPr id="81923" name="TextBox 1">
            <a:extLst>
              <a:ext uri="{FF2B5EF4-FFF2-40B4-BE49-F238E27FC236}">
                <a16:creationId xmlns:a16="http://schemas.microsoft.com/office/drawing/2014/main" xmlns="" id="{40FACBEC-A814-4EAA-BD5E-E6B0EC8188F9}"/>
              </a:ext>
            </a:extLst>
          </p:cNvPr>
          <p:cNvSpPr txBox="1">
            <a:spLocks noChangeArrowheads="1"/>
          </p:cNvSpPr>
          <p:nvPr/>
        </p:nvSpPr>
        <p:spPr bwMode="auto">
          <a:xfrm>
            <a:off x="1225550" y="1096963"/>
            <a:ext cx="69881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pPr>
              <a:spcBef>
                <a:spcPct val="0"/>
              </a:spcBef>
              <a:buClrTx/>
              <a:buSzTx/>
              <a:buFontTx/>
              <a:buNone/>
            </a:pPr>
            <a:r>
              <a:rPr kumimoji="0" lang="en-US" altLang="en-US" dirty="0">
                <a:latin typeface="Verdana" panose="020B0604030504040204" pitchFamily="34" charset="0"/>
              </a:rPr>
              <a:t>Monolithic </a:t>
            </a:r>
            <a:r>
              <a:rPr kumimoji="0" lang="tr-TR" altLang="en-US" dirty="0" smtClean="0">
                <a:latin typeface="Verdana" panose="020B0604030504040204" pitchFamily="34" charset="0"/>
              </a:rPr>
              <a:t>+ </a:t>
            </a:r>
            <a:r>
              <a:rPr kumimoji="0" lang="en-US" altLang="en-US" dirty="0" err="1" smtClean="0">
                <a:latin typeface="Verdana" panose="020B0604030504040204" pitchFamily="34" charset="0"/>
              </a:rPr>
              <a:t>modul</a:t>
            </a:r>
            <a:r>
              <a:rPr kumimoji="0" lang="tr-TR" altLang="en-US" dirty="0" smtClean="0">
                <a:latin typeface="Verdana" panose="020B0604030504040204" pitchFamily="34" charset="0"/>
              </a:rPr>
              <a:t>e</a:t>
            </a:r>
            <a:r>
              <a:rPr kumimoji="0" lang="en-US" altLang="en-US" dirty="0" smtClean="0">
                <a:latin typeface="Verdana" panose="020B0604030504040204" pitchFamily="34" charset="0"/>
              </a:rPr>
              <a:t>r </a:t>
            </a:r>
            <a:r>
              <a:rPr kumimoji="0" lang="tr-TR" altLang="en-US" dirty="0" smtClean="0">
                <a:latin typeface="Verdana" panose="020B0604030504040204" pitchFamily="34" charset="0"/>
              </a:rPr>
              <a:t>tasarım</a:t>
            </a:r>
            <a:endParaRPr kumimoji="0" lang="en-US" altLang="en-US" dirty="0">
              <a:latin typeface="Verdana" panose="020B0604030504040204" pitchFamily="34" charset="0"/>
            </a:endParaRPr>
          </a:p>
        </p:txBody>
      </p:sp>
      <p:pic>
        <p:nvPicPr>
          <p:cNvPr id="81924" name="Picture 3">
            <a:extLst>
              <a:ext uri="{FF2B5EF4-FFF2-40B4-BE49-F238E27FC236}">
                <a16:creationId xmlns:a16="http://schemas.microsoft.com/office/drawing/2014/main" xmlns="" id="{3916281A-E631-49D0-A316-EE6C756C91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230" y="1674471"/>
            <a:ext cx="2740269" cy="423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22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xmlns="" id="{853D310B-2F05-42DF-BD11-7984E309A7AB}"/>
              </a:ext>
            </a:extLst>
          </p:cNvPr>
          <p:cNvSpPr>
            <a:spLocks noGrp="1" noChangeArrowheads="1"/>
          </p:cNvSpPr>
          <p:nvPr>
            <p:ph type="title"/>
          </p:nvPr>
        </p:nvSpPr>
        <p:spPr>
          <a:xfrm>
            <a:off x="946150" y="220663"/>
            <a:ext cx="7869238" cy="576262"/>
          </a:xfrm>
        </p:spPr>
        <p:txBody>
          <a:bodyPr>
            <a:normAutofit fontScale="90000"/>
          </a:bodyPr>
          <a:lstStyle/>
          <a:p>
            <a:r>
              <a:rPr lang="tr-TR" altLang="en-US" noProof="0" dirty="0" smtClean="0">
                <a:latin typeface="Times New Roman" panose="02020603050405020304" pitchFamily="18" charset="0"/>
              </a:rPr>
              <a:t>İşletim Sistemi Servisleri</a:t>
            </a:r>
            <a:endParaRPr lang="tr-TR" altLang="en-US" noProof="0" dirty="0"/>
          </a:p>
        </p:txBody>
      </p:sp>
      <p:sp>
        <p:nvSpPr>
          <p:cNvPr id="13315" name="Rectangle 3">
            <a:extLst>
              <a:ext uri="{FF2B5EF4-FFF2-40B4-BE49-F238E27FC236}">
                <a16:creationId xmlns:a16="http://schemas.microsoft.com/office/drawing/2014/main" xmlns="" id="{E7DE154C-EBA1-44B0-9AA5-AD6DB9C31D20}"/>
              </a:ext>
            </a:extLst>
          </p:cNvPr>
          <p:cNvSpPr>
            <a:spLocks noGrp="1" noChangeArrowheads="1"/>
          </p:cNvSpPr>
          <p:nvPr>
            <p:ph idx="1"/>
          </p:nvPr>
        </p:nvSpPr>
        <p:spPr>
          <a:xfrm>
            <a:off x="849313" y="1138238"/>
            <a:ext cx="7678737" cy="5418137"/>
          </a:xfrm>
          <a:noFill/>
        </p:spPr>
        <p:txBody>
          <a:bodyPr>
            <a:normAutofit/>
          </a:bodyPr>
          <a:lstStyle/>
          <a:p>
            <a:pPr rtl="0" eaLnBrk="1" latinLnBrk="0" hangingPunct="1"/>
            <a:r>
              <a:rPr lang="tr-TR" sz="2000" b="0" i="0" kern="1200" noProof="0" dirty="0" smtClean="0">
                <a:solidFill>
                  <a:schemeClr val="tx1"/>
                </a:solidFill>
                <a:effectLst/>
                <a:latin typeface="+mj-lt"/>
                <a:ea typeface="+mj-ea"/>
                <a:cs typeface="+mj-cs"/>
              </a:rPr>
              <a:t>Bir dizi işletim sistemi servisi, kullanıcıya yardımcı olan işlevler sağlar (devam):</a:t>
            </a:r>
            <a:endParaRPr lang="tr-TR" sz="2000" noProof="0" dirty="0" smtClean="0">
              <a:effectLst/>
            </a:endParaRPr>
          </a:p>
          <a:p>
            <a:pPr lvl="1"/>
            <a:r>
              <a:rPr lang="tr-TR" altLang="en-US" b="1" noProof="0" dirty="0" smtClean="0"/>
              <a:t>Communications</a:t>
            </a:r>
            <a:r>
              <a:rPr lang="tr-TR" altLang="en-US" noProof="0" dirty="0" smtClean="0"/>
              <a:t> – </a:t>
            </a:r>
            <a:r>
              <a:rPr lang="tr-TR" altLang="en-US" u="none" noProof="0" dirty="0" err="1" smtClean="0"/>
              <a:t>Processler</a:t>
            </a:r>
            <a:r>
              <a:rPr lang="tr-TR" altLang="en-US" u="sng" noProof="0" dirty="0" smtClean="0"/>
              <a:t> </a:t>
            </a:r>
            <a:r>
              <a:rPr lang="tr-TR" sz="1800" b="0" i="0" kern="1200" noProof="0" dirty="0" smtClean="0">
                <a:solidFill>
                  <a:schemeClr val="tx1"/>
                </a:solidFill>
                <a:effectLst/>
                <a:latin typeface="+mj-lt"/>
                <a:ea typeface="+mj-ea"/>
                <a:cs typeface="+mj-cs"/>
              </a:rPr>
              <a:t>aynı bilgisayarda veya bir ağ üzerinden bilgisayarlar arasında bilgi alışverişinde bulunabilir</a:t>
            </a:r>
            <a:endParaRPr lang="tr-TR" altLang="en-US" noProof="0" dirty="0" smtClean="0"/>
          </a:p>
          <a:p>
            <a:pPr lvl="2"/>
            <a:r>
              <a:rPr lang="tr-TR" altLang="en-US" sz="1700" noProof="0" dirty="0" smtClean="0"/>
              <a:t>İletişim </a:t>
            </a:r>
            <a:r>
              <a:rPr lang="tr-TR" sz="1700" b="0" i="0" kern="1200" noProof="0" dirty="0" smtClean="0">
                <a:solidFill>
                  <a:schemeClr val="tx1"/>
                </a:solidFill>
                <a:effectLst/>
                <a:latin typeface="+mj-lt"/>
                <a:ea typeface="+mj-ea"/>
                <a:cs typeface="+mj-cs"/>
              </a:rPr>
              <a:t>paylaşılan hafıza veya mesaj geçişi yoluyla olabilir (işletim sistemi tarafından taşınan paketler)</a:t>
            </a:r>
            <a:endParaRPr lang="tr-TR" altLang="en-US" sz="1700" noProof="0" dirty="0" smtClean="0"/>
          </a:p>
          <a:p>
            <a:pPr lvl="1"/>
            <a:r>
              <a:rPr lang="tr-TR" altLang="en-US" b="1" noProof="0" dirty="0" err="1" smtClean="0"/>
              <a:t>Error</a:t>
            </a:r>
            <a:r>
              <a:rPr lang="tr-TR" altLang="en-US" b="1" noProof="0" dirty="0" smtClean="0"/>
              <a:t> </a:t>
            </a:r>
            <a:r>
              <a:rPr lang="tr-TR" altLang="en-US" b="1" noProof="0" dirty="0" err="1" smtClean="0"/>
              <a:t>detection</a:t>
            </a:r>
            <a:r>
              <a:rPr lang="tr-TR" altLang="en-US" b="1" noProof="0" dirty="0" smtClean="0"/>
              <a:t> </a:t>
            </a:r>
            <a:r>
              <a:rPr lang="tr-TR" altLang="en-US" noProof="0" dirty="0" smtClean="0"/>
              <a:t>– </a:t>
            </a:r>
            <a:r>
              <a:rPr lang="tr-TR" sz="1800" b="0" i="0" kern="1200" noProof="0" dirty="0" smtClean="0">
                <a:solidFill>
                  <a:schemeClr val="tx1"/>
                </a:solidFill>
                <a:effectLst/>
                <a:latin typeface="+mj-lt"/>
                <a:ea typeface="+mj-ea"/>
                <a:cs typeface="+mj-cs"/>
              </a:rPr>
              <a:t>İşletim sisteminin olası hatalardan sürekli olarak haberdar olması gerekir.</a:t>
            </a:r>
            <a:endParaRPr lang="tr-TR" altLang="en-US" u="sng" noProof="0" dirty="0" smtClean="0"/>
          </a:p>
          <a:p>
            <a:pPr lvl="2"/>
            <a:r>
              <a:rPr lang="tr-TR" sz="1700" b="0" i="0" kern="1200" noProof="0" dirty="0" smtClean="0">
                <a:solidFill>
                  <a:schemeClr val="tx1"/>
                </a:solidFill>
                <a:effectLst/>
                <a:latin typeface="+mj-lt"/>
                <a:ea typeface="+mj-ea"/>
                <a:cs typeface="+mj-cs"/>
              </a:rPr>
              <a:t>Hatalar, CPU ve  bellek donanımında, I/O cihazlarında, kullanıcı programında meydana gelebilir.</a:t>
            </a:r>
            <a:endParaRPr lang="tr-TR" altLang="en-US" sz="1700" noProof="0" dirty="0" smtClean="0"/>
          </a:p>
          <a:p>
            <a:pPr lvl="2"/>
            <a:r>
              <a:rPr lang="tr-TR" sz="1700" b="0" i="0" kern="1200" noProof="0" dirty="0" smtClean="0">
                <a:solidFill>
                  <a:schemeClr val="tx1"/>
                </a:solidFill>
                <a:effectLst/>
                <a:latin typeface="+mj-lt"/>
                <a:ea typeface="+mj-ea"/>
                <a:cs typeface="+mj-cs"/>
              </a:rPr>
              <a:t>Her bir hata türü için, işletim sistemi doğru ve tutarlı hesaplama sağlamak için uygun işlemi yapmalıdır.</a:t>
            </a:r>
            <a:endParaRPr lang="tr-TR" altLang="en-US" sz="1700" noProof="0" dirty="0" smtClean="0"/>
          </a:p>
          <a:p>
            <a:pPr lvl="2"/>
            <a:r>
              <a:rPr lang="tr-TR" altLang="en-US" sz="1700" noProof="0" dirty="0" smtClean="0"/>
              <a:t>Hata ayıklama imkanları, kullanıcının ve programcının sistemi verimli bir şekilde kullanma yeteneklerini büyük ölçüde geliştirebilir.</a:t>
            </a:r>
            <a:endParaRPr lang="tr-TR" altLang="en-US" sz="1700" noProof="0" dirty="0"/>
          </a:p>
        </p:txBody>
      </p:sp>
    </p:spTree>
    <p:extLst>
      <p:ext uri="{BB962C8B-B14F-4D97-AF65-F5344CB8AC3E}">
        <p14:creationId xmlns:p14="http://schemas.microsoft.com/office/powerpoint/2010/main" val="20483178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xmlns="" id="{7D347B9A-F212-4276-94F4-7598F322B291}"/>
              </a:ext>
            </a:extLst>
          </p:cNvPr>
          <p:cNvSpPr>
            <a:spLocks noGrp="1" noChangeArrowheads="1"/>
          </p:cNvSpPr>
          <p:nvPr>
            <p:ph type="title"/>
          </p:nvPr>
        </p:nvSpPr>
        <p:spPr>
          <a:xfrm>
            <a:off x="457200" y="207963"/>
            <a:ext cx="8061325" cy="576262"/>
          </a:xfrm>
        </p:spPr>
        <p:txBody>
          <a:bodyPr>
            <a:normAutofit fontScale="90000"/>
          </a:bodyPr>
          <a:lstStyle/>
          <a:p>
            <a:pPr eaLnBrk="1" hangingPunct="1"/>
            <a:r>
              <a:rPr lang="tr-TR" altLang="en-US" noProof="0" dirty="0" smtClean="0"/>
              <a:t>Katmanlı Yaklaşım (</a:t>
            </a:r>
            <a:r>
              <a:rPr lang="tr-TR" altLang="en-US" noProof="0" dirty="0" err="1" smtClean="0"/>
              <a:t>Layered</a:t>
            </a:r>
            <a:r>
              <a:rPr lang="tr-TR" altLang="en-US" noProof="0" dirty="0" smtClean="0"/>
              <a:t> </a:t>
            </a:r>
            <a:r>
              <a:rPr lang="tr-TR" altLang="en-US" noProof="0" dirty="0" err="1" smtClean="0"/>
              <a:t>Approach</a:t>
            </a:r>
            <a:r>
              <a:rPr lang="tr-TR" altLang="en-US" noProof="0" dirty="0" smtClean="0"/>
              <a:t>)</a:t>
            </a:r>
            <a:endParaRPr lang="tr-TR" altLang="en-US" noProof="0" dirty="0"/>
          </a:p>
        </p:txBody>
      </p:sp>
      <p:sp>
        <p:nvSpPr>
          <p:cNvPr id="83971" name="Rectangle 3">
            <a:extLst>
              <a:ext uri="{FF2B5EF4-FFF2-40B4-BE49-F238E27FC236}">
                <a16:creationId xmlns:a16="http://schemas.microsoft.com/office/drawing/2014/main" xmlns="" id="{EF88837C-C3AF-4F6B-BDE3-AD82D9B29A62}"/>
              </a:ext>
            </a:extLst>
          </p:cNvPr>
          <p:cNvSpPr>
            <a:spLocks noGrp="1" noChangeArrowheads="1"/>
          </p:cNvSpPr>
          <p:nvPr>
            <p:ph idx="1"/>
          </p:nvPr>
        </p:nvSpPr>
        <p:spPr>
          <a:xfrm>
            <a:off x="820738" y="1233488"/>
            <a:ext cx="4324019" cy="4530725"/>
          </a:xfrm>
        </p:spPr>
        <p:txBody>
          <a:bodyPr>
            <a:normAutofit/>
          </a:bodyPr>
          <a:lstStyle/>
          <a:p>
            <a:r>
              <a:rPr lang="tr-TR" altLang="en-US" noProof="0" dirty="0" smtClean="0"/>
              <a:t>*İşletim sistemi, her biri alt katmanların üzerine inşa edilen birkaç katmana (düzey) bölünmüştür. En alt katman (katman 0) donanımdır; en yüksek (katman N) kullanıcı </a:t>
            </a:r>
            <a:r>
              <a:rPr lang="tr-TR" altLang="en-US" noProof="0" dirty="0" err="1" smtClean="0"/>
              <a:t>arayüzüdür</a:t>
            </a:r>
            <a:r>
              <a:rPr lang="tr-TR" altLang="en-US" noProof="0" dirty="0" smtClean="0"/>
              <a:t>.</a:t>
            </a:r>
          </a:p>
          <a:p>
            <a:r>
              <a:rPr lang="tr-TR" altLang="en-US" noProof="0" dirty="0" err="1" smtClean="0"/>
              <a:t>Modulerlik</a:t>
            </a:r>
            <a:r>
              <a:rPr lang="tr-TR" altLang="en-US" noProof="0" dirty="0" smtClean="0"/>
              <a:t> ile katmanlar, her biri yalnızca alt katmanların işlevleri ve hizmetlerini kullanacağı şekilde oluşturulur.</a:t>
            </a:r>
            <a:endParaRPr lang="tr-TR" altLang="en-US" noProof="0" dirty="0"/>
          </a:p>
        </p:txBody>
      </p:sp>
      <p:pic>
        <p:nvPicPr>
          <p:cNvPr id="83972" name="Picture 2">
            <a:extLst>
              <a:ext uri="{FF2B5EF4-FFF2-40B4-BE49-F238E27FC236}">
                <a16:creationId xmlns:a16="http://schemas.microsoft.com/office/drawing/2014/main" xmlns="" id="{407A23F2-DA55-4CEE-97C1-871903D9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4757" y="1257727"/>
            <a:ext cx="3547958" cy="3289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73689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A877023E-2F55-41F6-99AD-606BBD5F506F}"/>
              </a:ext>
            </a:extLst>
          </p:cNvPr>
          <p:cNvSpPr>
            <a:spLocks noGrp="1" noChangeArrowheads="1"/>
          </p:cNvSpPr>
          <p:nvPr>
            <p:ph type="title"/>
          </p:nvPr>
        </p:nvSpPr>
        <p:spPr>
          <a:xfrm>
            <a:off x="757238" y="207963"/>
            <a:ext cx="7816850" cy="576262"/>
          </a:xfrm>
        </p:spPr>
        <p:txBody>
          <a:bodyPr>
            <a:normAutofit fontScale="90000"/>
          </a:bodyPr>
          <a:lstStyle/>
          <a:p>
            <a:r>
              <a:rPr lang="tr-TR" altLang="en-US" noProof="0" dirty="0" smtClean="0"/>
              <a:t>Katmanlı Yaklaşım(</a:t>
            </a:r>
            <a:r>
              <a:rPr lang="tr-TR" altLang="en-US" noProof="0" dirty="0" err="1" smtClean="0"/>
              <a:t>Layered</a:t>
            </a:r>
            <a:r>
              <a:rPr lang="tr-TR" altLang="en-US" noProof="0" dirty="0" smtClean="0"/>
              <a:t> </a:t>
            </a:r>
            <a:r>
              <a:rPr lang="tr-TR" altLang="en-US" noProof="0" dirty="0" err="1" smtClean="0"/>
              <a:t>Approach</a:t>
            </a:r>
            <a:r>
              <a:rPr lang="tr-TR" altLang="en-US" noProof="0" dirty="0" smtClean="0"/>
              <a:t>)</a:t>
            </a:r>
            <a:endParaRPr lang="tr-TR" altLang="en-US" sz="2400" noProof="0" dirty="0"/>
          </a:p>
        </p:txBody>
      </p:sp>
      <p:sp>
        <p:nvSpPr>
          <p:cNvPr id="86019" name="Rectangle 3">
            <a:extLst>
              <a:ext uri="{FF2B5EF4-FFF2-40B4-BE49-F238E27FC236}">
                <a16:creationId xmlns:a16="http://schemas.microsoft.com/office/drawing/2014/main" xmlns="" id="{F3C84D0A-C5EC-46A8-A546-5363A149B9F9}"/>
              </a:ext>
            </a:extLst>
          </p:cNvPr>
          <p:cNvSpPr>
            <a:spLocks noGrp="1" noChangeArrowheads="1"/>
          </p:cNvSpPr>
          <p:nvPr>
            <p:ph idx="1"/>
          </p:nvPr>
        </p:nvSpPr>
        <p:spPr>
          <a:xfrm>
            <a:off x="757238" y="1108075"/>
            <a:ext cx="7225619" cy="4857296"/>
          </a:xfrm>
        </p:spPr>
        <p:txBody>
          <a:bodyPr>
            <a:normAutofit/>
          </a:bodyPr>
          <a:lstStyle/>
          <a:p>
            <a:r>
              <a:rPr lang="tr-TR" altLang="en-US" noProof="0" dirty="0" smtClean="0"/>
              <a:t>Katmanlı yapıda, tasarım ve gerçekleştirim kolay yapılır.</a:t>
            </a:r>
          </a:p>
          <a:p>
            <a:r>
              <a:rPr lang="tr-TR" altLang="en-US" noProof="0" dirty="0" smtClean="0"/>
              <a:t>Her katman ayrı ayrı </a:t>
            </a:r>
            <a:r>
              <a:rPr lang="tr-TR" altLang="en-US" noProof="0" dirty="0" err="1" smtClean="0"/>
              <a:t>debug</a:t>
            </a:r>
            <a:r>
              <a:rPr lang="tr-TR" altLang="en-US" noProof="0" dirty="0" smtClean="0"/>
              <a:t> edilip doğrulama yapılabilir.</a:t>
            </a:r>
          </a:p>
          <a:p>
            <a:r>
              <a:rPr lang="tr-TR" altLang="en-US" noProof="0" dirty="0" smtClean="0"/>
              <a:t>Her katmanda yapılacak işlevlerin çok iyi planlanması gereklidir.</a:t>
            </a:r>
          </a:p>
          <a:p>
            <a:r>
              <a:rPr lang="tr-TR" altLang="en-US" noProof="0" dirty="0" smtClean="0"/>
              <a:t>Her katman alt katmandaki fonksiyonu çalıştıracağından dolayı performans düşme eğilimindedir.</a:t>
            </a:r>
          </a:p>
          <a:p>
            <a:r>
              <a:rPr lang="tr-TR" altLang="en-US" noProof="0" dirty="0" smtClean="0"/>
              <a:t>Katman sayısını olabildiği kadar az olacak şekilde tasarım yapmak, performans açısından gereklidir.</a:t>
            </a:r>
            <a:endParaRPr lang="tr-TR" altLang="en-US" noProof="0" dirty="0"/>
          </a:p>
        </p:txBody>
      </p:sp>
    </p:spTree>
    <p:extLst>
      <p:ext uri="{BB962C8B-B14F-4D97-AF65-F5344CB8AC3E}">
        <p14:creationId xmlns:p14="http://schemas.microsoft.com/office/powerpoint/2010/main" val="874574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A877023E-2F55-41F6-99AD-606BBD5F506F}"/>
              </a:ext>
            </a:extLst>
          </p:cNvPr>
          <p:cNvSpPr>
            <a:spLocks noGrp="1" noChangeArrowheads="1"/>
          </p:cNvSpPr>
          <p:nvPr>
            <p:ph type="title"/>
          </p:nvPr>
        </p:nvSpPr>
        <p:spPr>
          <a:xfrm>
            <a:off x="757238" y="207963"/>
            <a:ext cx="7816850" cy="576262"/>
          </a:xfrm>
        </p:spPr>
        <p:txBody>
          <a:bodyPr>
            <a:normAutofit fontScale="90000"/>
          </a:bodyPr>
          <a:lstStyle/>
          <a:p>
            <a:pPr eaLnBrk="1" hangingPunct="1"/>
            <a:r>
              <a:rPr lang="tr-TR" altLang="en-US" noProof="0" dirty="0" err="1" smtClean="0"/>
              <a:t>Microkernels</a:t>
            </a:r>
            <a:endParaRPr lang="tr-TR" altLang="en-US" sz="2400" noProof="0" dirty="0"/>
          </a:p>
        </p:txBody>
      </p:sp>
      <p:sp>
        <p:nvSpPr>
          <p:cNvPr id="86019" name="Rectangle 3">
            <a:extLst>
              <a:ext uri="{FF2B5EF4-FFF2-40B4-BE49-F238E27FC236}">
                <a16:creationId xmlns:a16="http://schemas.microsoft.com/office/drawing/2014/main" xmlns="" id="{F3C84D0A-C5EC-46A8-A546-5363A149B9F9}"/>
              </a:ext>
            </a:extLst>
          </p:cNvPr>
          <p:cNvSpPr>
            <a:spLocks noGrp="1" noChangeArrowheads="1"/>
          </p:cNvSpPr>
          <p:nvPr>
            <p:ph idx="1"/>
          </p:nvPr>
        </p:nvSpPr>
        <p:spPr>
          <a:xfrm>
            <a:off x="757238" y="1108075"/>
            <a:ext cx="7225619" cy="4857296"/>
          </a:xfrm>
        </p:spPr>
        <p:txBody>
          <a:bodyPr>
            <a:normAutofit/>
          </a:bodyPr>
          <a:lstStyle/>
          <a:p>
            <a:r>
              <a:rPr lang="tr-TR" altLang="en-US" noProof="0" dirty="0" smtClean="0"/>
              <a:t>Orijinal UNIX sisteminin </a:t>
            </a:r>
            <a:r>
              <a:rPr lang="tr-TR" altLang="en-US" noProof="0" dirty="0" err="1" smtClean="0"/>
              <a:t>monolithic</a:t>
            </a:r>
            <a:r>
              <a:rPr lang="tr-TR" altLang="en-US" noProof="0" dirty="0" smtClean="0"/>
              <a:t> bir yapıya sahip olduğunu görmüştük. UNIX genişledikçe, çekirdek büyüdü ve yönetimi zorlaştı.</a:t>
            </a:r>
          </a:p>
          <a:p>
            <a:r>
              <a:rPr lang="tr-TR" altLang="en-US" noProof="0" dirty="0" smtClean="0"/>
              <a:t>Avantajları:</a:t>
            </a:r>
          </a:p>
          <a:p>
            <a:pPr lvl="1"/>
            <a:r>
              <a:rPr lang="tr-TR" altLang="en-US" noProof="0" dirty="0" smtClean="0"/>
              <a:t>Mikro çekirdeği genişletmek daha kolaydır.</a:t>
            </a:r>
          </a:p>
          <a:p>
            <a:pPr lvl="1"/>
            <a:r>
              <a:rPr lang="tr-TR" altLang="en-US" noProof="0" dirty="0" smtClean="0"/>
              <a:t>İşletim sistemini yeni mimarilere taşımak daha kolaydır. </a:t>
            </a:r>
          </a:p>
          <a:p>
            <a:pPr lvl="1"/>
            <a:r>
              <a:rPr lang="tr-TR" altLang="en-US" noProof="0" dirty="0" smtClean="0"/>
              <a:t>Daha güvenilirdir(</a:t>
            </a:r>
            <a:r>
              <a:rPr lang="tr-TR" altLang="en-US" noProof="0" dirty="0" err="1" smtClean="0"/>
              <a:t>reliable</a:t>
            </a:r>
            <a:r>
              <a:rPr lang="tr-TR" altLang="en-US" noProof="0" dirty="0" smtClean="0"/>
              <a:t>) ve daha güvenlidir (</a:t>
            </a:r>
            <a:r>
              <a:rPr lang="tr-TR" altLang="en-US" noProof="0" dirty="0" err="1" smtClean="0"/>
              <a:t>secure</a:t>
            </a:r>
            <a:r>
              <a:rPr lang="tr-TR" altLang="en-US" noProof="0" dirty="0" smtClean="0"/>
              <a:t>) (çoğu servis, </a:t>
            </a:r>
            <a:r>
              <a:rPr lang="tr-TR" altLang="en-US" noProof="0" dirty="0" err="1" smtClean="0"/>
              <a:t>kernel</a:t>
            </a:r>
            <a:r>
              <a:rPr lang="tr-TR" altLang="en-US" noProof="0" dirty="0" smtClean="0"/>
              <a:t> yerine </a:t>
            </a:r>
            <a:r>
              <a:rPr lang="tr-TR" altLang="en-US" noProof="0" dirty="0" err="1" smtClean="0"/>
              <a:t>user</a:t>
            </a:r>
            <a:r>
              <a:rPr lang="tr-TR" altLang="en-US" noProof="0" dirty="0" smtClean="0"/>
              <a:t> </a:t>
            </a:r>
            <a:r>
              <a:rPr lang="tr-TR" altLang="en-US" noProof="0" dirty="0" err="1" smtClean="0"/>
              <a:t>modunda</a:t>
            </a:r>
            <a:r>
              <a:rPr lang="tr-TR" altLang="en-US" noProof="0" dirty="0" smtClean="0"/>
              <a:t> çalışır)*</a:t>
            </a:r>
          </a:p>
          <a:p>
            <a:r>
              <a:rPr lang="tr-TR" altLang="en-US" noProof="0" dirty="0" smtClean="0"/>
              <a:t>Dezavantajları:</a:t>
            </a:r>
          </a:p>
          <a:p>
            <a:pPr lvl="1"/>
            <a:r>
              <a:rPr lang="tr-TR" altLang="en-US" noProof="0" dirty="0" smtClean="0"/>
              <a:t>User </a:t>
            </a:r>
            <a:r>
              <a:rPr lang="tr-TR" altLang="en-US" noProof="0" dirty="0" err="1" smtClean="0"/>
              <a:t>mode</a:t>
            </a:r>
            <a:r>
              <a:rPr lang="tr-TR" altLang="en-US" noProof="0" dirty="0" smtClean="0"/>
              <a:t> ile </a:t>
            </a:r>
            <a:r>
              <a:rPr lang="tr-TR" altLang="en-US" noProof="0" dirty="0" err="1" smtClean="0"/>
              <a:t>kernel</a:t>
            </a:r>
            <a:r>
              <a:rPr lang="tr-TR" altLang="en-US" noProof="0" dirty="0" smtClean="0"/>
              <a:t> </a:t>
            </a:r>
            <a:r>
              <a:rPr lang="tr-TR" altLang="en-US" noProof="0" dirty="0" err="1" smtClean="0"/>
              <a:t>mode</a:t>
            </a:r>
            <a:r>
              <a:rPr lang="tr-TR" altLang="en-US" noProof="0" dirty="0" smtClean="0"/>
              <a:t> arasındaki iletişim, performansı olumsuz etkileyebilir.</a:t>
            </a:r>
          </a:p>
        </p:txBody>
      </p:sp>
    </p:spTree>
    <p:extLst>
      <p:ext uri="{BB962C8B-B14F-4D97-AF65-F5344CB8AC3E}">
        <p14:creationId xmlns:p14="http://schemas.microsoft.com/office/powerpoint/2010/main" val="31989947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xmlns="" id="{31DBEE6C-3A88-4D5B-9245-EF2BF859C9CF}"/>
              </a:ext>
            </a:extLst>
          </p:cNvPr>
          <p:cNvSpPr>
            <a:spLocks noGrp="1" noChangeArrowheads="1"/>
          </p:cNvSpPr>
          <p:nvPr>
            <p:ph type="title"/>
          </p:nvPr>
        </p:nvSpPr>
        <p:spPr>
          <a:xfrm>
            <a:off x="1157288" y="214313"/>
            <a:ext cx="7399337" cy="576262"/>
          </a:xfrm>
        </p:spPr>
        <p:txBody>
          <a:bodyPr>
            <a:normAutofit fontScale="90000"/>
          </a:bodyPr>
          <a:lstStyle/>
          <a:p>
            <a:pPr eaLnBrk="1" hangingPunct="1"/>
            <a:r>
              <a:rPr lang="tr-TR" altLang="en-US" noProof="0" dirty="0" err="1" smtClean="0"/>
              <a:t>Microkernel</a:t>
            </a:r>
            <a:r>
              <a:rPr lang="tr-TR" altLang="en-US" noProof="0" dirty="0" smtClean="0"/>
              <a:t> Sistem Yapısı</a:t>
            </a:r>
            <a:endParaRPr lang="tr-TR" altLang="en-US" sz="2400" noProof="0" dirty="0"/>
          </a:p>
        </p:txBody>
      </p:sp>
      <p:pic>
        <p:nvPicPr>
          <p:cNvPr id="88067" name="Picture 2">
            <a:extLst>
              <a:ext uri="{FF2B5EF4-FFF2-40B4-BE49-F238E27FC236}">
                <a16:creationId xmlns:a16="http://schemas.microsoft.com/office/drawing/2014/main" xmlns="" id="{25A0E5C8-7A5F-457D-83DE-F96A7C9EED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29" y="1557524"/>
            <a:ext cx="6795238" cy="3283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55399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a:extLst>
              <a:ext uri="{FF2B5EF4-FFF2-40B4-BE49-F238E27FC236}">
                <a16:creationId xmlns:a16="http://schemas.microsoft.com/office/drawing/2014/main" xmlns="" id="{A877023E-2F55-41F6-99AD-606BBD5F506F}"/>
              </a:ext>
            </a:extLst>
          </p:cNvPr>
          <p:cNvSpPr>
            <a:spLocks noGrp="1" noChangeArrowheads="1"/>
          </p:cNvSpPr>
          <p:nvPr>
            <p:ph type="title"/>
          </p:nvPr>
        </p:nvSpPr>
        <p:spPr>
          <a:xfrm>
            <a:off x="757238" y="207963"/>
            <a:ext cx="7816850" cy="576262"/>
          </a:xfrm>
        </p:spPr>
        <p:txBody>
          <a:bodyPr>
            <a:normAutofit fontScale="90000"/>
          </a:bodyPr>
          <a:lstStyle/>
          <a:p>
            <a:pPr eaLnBrk="1" hangingPunct="1"/>
            <a:r>
              <a:rPr lang="tr-TR" altLang="en-US" noProof="0" dirty="0" err="1" smtClean="0"/>
              <a:t>Microkernels</a:t>
            </a:r>
            <a:endParaRPr lang="tr-TR" altLang="en-US" sz="2400" noProof="0" dirty="0"/>
          </a:p>
        </p:txBody>
      </p:sp>
      <p:sp>
        <p:nvSpPr>
          <p:cNvPr id="86019" name="Rectangle 3">
            <a:extLst>
              <a:ext uri="{FF2B5EF4-FFF2-40B4-BE49-F238E27FC236}">
                <a16:creationId xmlns:a16="http://schemas.microsoft.com/office/drawing/2014/main" xmlns="" id="{F3C84D0A-C5EC-46A8-A546-5363A149B9F9}"/>
              </a:ext>
            </a:extLst>
          </p:cNvPr>
          <p:cNvSpPr>
            <a:spLocks noGrp="1" noChangeArrowheads="1"/>
          </p:cNvSpPr>
          <p:nvPr>
            <p:ph idx="1"/>
          </p:nvPr>
        </p:nvSpPr>
        <p:spPr>
          <a:xfrm>
            <a:off x="757238" y="1108075"/>
            <a:ext cx="7225619" cy="4857296"/>
          </a:xfrm>
        </p:spPr>
        <p:txBody>
          <a:bodyPr>
            <a:normAutofit/>
          </a:bodyPr>
          <a:lstStyle/>
          <a:p>
            <a:r>
              <a:rPr lang="tr-TR" dirty="0"/>
              <a:t>1980 yılında Carnegie Mellon Üniversitesinde </a:t>
            </a:r>
            <a:r>
              <a:rPr lang="tr-TR" altLang="en-US" b="1" dirty="0" err="1">
                <a:solidFill>
                  <a:srgbClr val="006699"/>
                </a:solidFill>
              </a:rPr>
              <a:t>microkernel</a:t>
            </a:r>
            <a:r>
              <a:rPr lang="tr-TR" altLang="en-US" b="1" dirty="0">
                <a:solidFill>
                  <a:srgbClr val="006699"/>
                </a:solidFill>
              </a:rPr>
              <a:t> </a:t>
            </a:r>
            <a:r>
              <a:rPr lang="tr-TR" dirty="0"/>
              <a:t>yaklaşımıyla </a:t>
            </a:r>
            <a:r>
              <a:rPr lang="tr-TR" altLang="en-US" b="1" dirty="0" err="1">
                <a:solidFill>
                  <a:srgbClr val="006699"/>
                </a:solidFill>
              </a:rPr>
              <a:t>Mach</a:t>
            </a:r>
            <a:r>
              <a:rPr lang="tr-TR" altLang="en-US" dirty="0"/>
              <a:t> </a:t>
            </a:r>
            <a:r>
              <a:rPr lang="tr-TR" dirty="0"/>
              <a:t>adında işletim sistemini geliştirilmiştir.</a:t>
            </a:r>
            <a:endParaRPr lang="tr-TR" altLang="en-US" dirty="0"/>
          </a:p>
          <a:p>
            <a:pPr lvl="1"/>
            <a:r>
              <a:rPr lang="tr-TR" altLang="en-US" dirty="0"/>
              <a:t>Mac OS X </a:t>
            </a:r>
            <a:r>
              <a:rPr lang="tr-TR" altLang="en-US" dirty="0" err="1"/>
              <a:t>kernel</a:t>
            </a:r>
            <a:r>
              <a:rPr lang="tr-TR" altLang="en-US" dirty="0"/>
              <a:t> (</a:t>
            </a:r>
            <a:r>
              <a:rPr lang="tr-TR" altLang="en-US" b="1" dirty="0">
                <a:solidFill>
                  <a:srgbClr val="006699"/>
                </a:solidFill>
              </a:rPr>
              <a:t>Darwin</a:t>
            </a:r>
            <a:r>
              <a:rPr lang="tr-TR" altLang="en-US" dirty="0"/>
              <a:t>) kısmen </a:t>
            </a:r>
            <a:r>
              <a:rPr lang="tr-TR" altLang="en-US" dirty="0" err="1"/>
              <a:t>Mach</a:t>
            </a:r>
            <a:r>
              <a:rPr lang="tr-TR" altLang="en-US" dirty="0"/>
              <a:t> tabanlıdır.</a:t>
            </a:r>
            <a:endParaRPr lang="tr-TR" altLang="en-US" sz="800" dirty="0"/>
          </a:p>
          <a:p>
            <a:r>
              <a:rPr lang="tr-TR" altLang="en-US" noProof="0" dirty="0" smtClean="0"/>
              <a:t>Windows NT’nin İlk sürümü, katmanlı bir </a:t>
            </a:r>
            <a:r>
              <a:rPr lang="tr-TR" altLang="en-US" noProof="0" dirty="0" err="1" smtClean="0"/>
              <a:t>mikrokernel</a:t>
            </a:r>
            <a:r>
              <a:rPr lang="tr-TR" altLang="en-US" noProof="0" dirty="0" smtClean="0"/>
              <a:t> organizasyonuna sahiptir. Bu sürümün performansı, Windows 95'e kıyasla düşük olmuştur.</a:t>
            </a:r>
          </a:p>
          <a:p>
            <a:r>
              <a:rPr lang="tr-TR" altLang="en-US" noProof="0" dirty="0" smtClean="0"/>
              <a:t>Windows NT 4.0’da katmanlar kullanıcı alanından </a:t>
            </a:r>
            <a:r>
              <a:rPr lang="tr-TR" altLang="en-US" noProof="0" dirty="0" err="1" smtClean="0"/>
              <a:t>kernel</a:t>
            </a:r>
            <a:r>
              <a:rPr lang="tr-TR" altLang="en-US" noProof="0" dirty="0" smtClean="0"/>
              <a:t> alanına taşınmış ve katmanlar daha yakın bütünleştirilerek performans sorununu kısmen düzeltilmiştir.</a:t>
            </a:r>
          </a:p>
          <a:p>
            <a:r>
              <a:rPr lang="tr-TR" noProof="0" dirty="0" smtClean="0"/>
              <a:t>Windows XP ile birlikte ağırlıklı olarak </a:t>
            </a:r>
            <a:r>
              <a:rPr lang="tr-TR" noProof="0" dirty="0" err="1" smtClean="0"/>
              <a:t>monolithic</a:t>
            </a:r>
            <a:r>
              <a:rPr lang="tr-TR" noProof="0" dirty="0" smtClean="0"/>
              <a:t> yapıya dönülmüştür. </a:t>
            </a:r>
            <a:br>
              <a:rPr lang="tr-TR" noProof="0" dirty="0" smtClean="0"/>
            </a:br>
            <a:endParaRPr lang="tr-TR" altLang="en-US" noProof="0" dirty="0"/>
          </a:p>
        </p:txBody>
      </p:sp>
    </p:spTree>
    <p:extLst>
      <p:ext uri="{BB962C8B-B14F-4D97-AF65-F5344CB8AC3E}">
        <p14:creationId xmlns:p14="http://schemas.microsoft.com/office/powerpoint/2010/main" val="3199460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xmlns="" id="{8954A814-12BC-495B-A1ED-BBB6D763DFC8}"/>
              </a:ext>
            </a:extLst>
          </p:cNvPr>
          <p:cNvSpPr>
            <a:spLocks noGrp="1" noChangeArrowheads="1"/>
          </p:cNvSpPr>
          <p:nvPr>
            <p:ph type="title"/>
          </p:nvPr>
        </p:nvSpPr>
        <p:spPr>
          <a:xfrm>
            <a:off x="457200" y="215900"/>
            <a:ext cx="8077200" cy="576263"/>
          </a:xfrm>
        </p:spPr>
        <p:txBody>
          <a:bodyPr>
            <a:normAutofit fontScale="90000"/>
          </a:bodyPr>
          <a:lstStyle/>
          <a:p>
            <a:pPr eaLnBrk="1" hangingPunct="1"/>
            <a:r>
              <a:rPr lang="tr-TR" altLang="en-US" noProof="0" dirty="0" smtClean="0"/>
              <a:t>Modül (</a:t>
            </a:r>
            <a:r>
              <a:rPr lang="tr-TR" altLang="en-US" noProof="0" dirty="0" err="1" smtClean="0"/>
              <a:t>Module</a:t>
            </a:r>
            <a:r>
              <a:rPr lang="tr-TR" altLang="en-US" noProof="0" dirty="0" smtClean="0"/>
              <a:t>)</a:t>
            </a:r>
            <a:endParaRPr lang="tr-TR" altLang="en-US" noProof="0" dirty="0"/>
          </a:p>
        </p:txBody>
      </p:sp>
      <p:sp>
        <p:nvSpPr>
          <p:cNvPr id="90115" name="Rectangle 3">
            <a:extLst>
              <a:ext uri="{FF2B5EF4-FFF2-40B4-BE49-F238E27FC236}">
                <a16:creationId xmlns:a16="http://schemas.microsoft.com/office/drawing/2014/main" xmlns="" id="{C37B4459-CB96-4BE9-94C0-89761665269A}"/>
              </a:ext>
            </a:extLst>
          </p:cNvPr>
          <p:cNvSpPr>
            <a:spLocks noGrp="1" noChangeArrowheads="1"/>
          </p:cNvSpPr>
          <p:nvPr>
            <p:ph idx="1"/>
          </p:nvPr>
        </p:nvSpPr>
        <p:spPr>
          <a:xfrm>
            <a:off x="806450" y="1163637"/>
            <a:ext cx="7169150" cy="4460649"/>
          </a:xfrm>
        </p:spPr>
        <p:txBody>
          <a:bodyPr>
            <a:normAutofit/>
          </a:bodyPr>
          <a:lstStyle/>
          <a:p>
            <a:r>
              <a:rPr lang="tr-TR" noProof="0" dirty="0" smtClean="0"/>
              <a:t>İşletim sistemi </a:t>
            </a:r>
            <a:r>
              <a:rPr lang="tr-TR" b="1" noProof="0" dirty="0" smtClean="0"/>
              <a:t>tasarımında</a:t>
            </a:r>
            <a:r>
              <a:rPr lang="tr-TR" noProof="0" dirty="0" smtClean="0"/>
              <a:t> günümüzdeki </a:t>
            </a:r>
            <a:r>
              <a:rPr lang="tr-TR" b="1" noProof="0" dirty="0" smtClean="0"/>
              <a:t>en iyi teknoloji </a:t>
            </a:r>
            <a:r>
              <a:rPr lang="tr-TR" noProof="0" dirty="0" smtClean="0"/>
              <a:t>yüklenebilir </a:t>
            </a:r>
            <a:r>
              <a:rPr lang="tr-TR" noProof="0" dirty="0" err="1" smtClean="0"/>
              <a:t>kernel</a:t>
            </a:r>
            <a:r>
              <a:rPr lang="tr-TR" noProof="0" dirty="0" smtClean="0"/>
              <a:t> modülleri (</a:t>
            </a:r>
            <a:r>
              <a:rPr lang="tr-TR" altLang="en-US" b="1" noProof="0" dirty="0" err="1" smtClean="0">
                <a:solidFill>
                  <a:srgbClr val="006699"/>
                </a:solidFill>
              </a:rPr>
              <a:t>loadable</a:t>
            </a:r>
            <a:r>
              <a:rPr lang="tr-TR" altLang="en-US" noProof="0" dirty="0" smtClean="0"/>
              <a:t> </a:t>
            </a:r>
            <a:r>
              <a:rPr lang="tr-TR" altLang="en-US" b="1" noProof="0" dirty="0" err="1" smtClean="0">
                <a:solidFill>
                  <a:srgbClr val="006699"/>
                </a:solidFill>
              </a:rPr>
              <a:t>kernel</a:t>
            </a:r>
            <a:r>
              <a:rPr lang="tr-TR" altLang="en-US" b="1" noProof="0" dirty="0" smtClean="0">
                <a:solidFill>
                  <a:srgbClr val="006699"/>
                </a:solidFill>
              </a:rPr>
              <a:t> </a:t>
            </a:r>
            <a:r>
              <a:rPr lang="tr-TR" altLang="en-US" b="1" noProof="0" dirty="0" err="1" smtClean="0">
                <a:solidFill>
                  <a:srgbClr val="006699"/>
                </a:solidFill>
              </a:rPr>
              <a:t>modules-LKMs</a:t>
            </a:r>
            <a:r>
              <a:rPr lang="tr-TR" altLang="en-US" noProof="0" dirty="0" smtClean="0"/>
              <a:t>)</a:t>
            </a:r>
            <a:r>
              <a:rPr lang="tr-TR" noProof="0" dirty="0" smtClean="0"/>
              <a:t> kullanmaktır.</a:t>
            </a:r>
          </a:p>
          <a:p>
            <a:r>
              <a:rPr lang="tr-TR" noProof="0" dirty="0" err="1" smtClean="0"/>
              <a:t>Kernel</a:t>
            </a:r>
            <a:r>
              <a:rPr lang="tr-TR" noProof="0" dirty="0" smtClean="0"/>
              <a:t>, </a:t>
            </a:r>
            <a:r>
              <a:rPr lang="tr-TR" noProof="0" dirty="0" err="1" smtClean="0"/>
              <a:t>boot</a:t>
            </a:r>
            <a:r>
              <a:rPr lang="tr-TR" noProof="0" dirty="0" smtClean="0"/>
              <a:t> sırasında veya sistemin çalışması devam ederken yüklenen bileşenlere sahiptir.</a:t>
            </a:r>
          </a:p>
          <a:p>
            <a:r>
              <a:rPr lang="tr-TR" noProof="0" dirty="0" smtClean="0"/>
              <a:t>Modern işletim sistemlerinde, (UNIX, Linux, Mac OS X, Windows) bu tür yaklaşım yaygındır.</a:t>
            </a:r>
          </a:p>
          <a:p>
            <a:r>
              <a:rPr lang="tr-TR" noProof="0" dirty="0" smtClean="0"/>
              <a:t>CPU yönetimi ve hafıza yönetimi doğrudan </a:t>
            </a:r>
            <a:r>
              <a:rPr lang="tr-TR" noProof="0" dirty="0" err="1" smtClean="0"/>
              <a:t>kernel</a:t>
            </a:r>
            <a:r>
              <a:rPr lang="tr-TR" noProof="0" dirty="0" smtClean="0"/>
              <a:t> kısmındadır, dosya sistemleri gibi farklı destek bileşenleri yüklenebilir </a:t>
            </a:r>
            <a:r>
              <a:rPr lang="tr-TR" noProof="0" dirty="0" err="1" smtClean="0"/>
              <a:t>kernel</a:t>
            </a:r>
            <a:r>
              <a:rPr lang="tr-TR" noProof="0" dirty="0" smtClean="0"/>
              <a:t> modülleri ile sağlanmaktadır.</a:t>
            </a:r>
          </a:p>
          <a:p>
            <a:r>
              <a:rPr lang="tr-TR" altLang="en-US" noProof="0" dirty="0" smtClean="0"/>
              <a:t>Bir modül kendisi yüklendikten sonra başka modülleri çağırabilir veya iletişime geçebilir.</a:t>
            </a:r>
          </a:p>
          <a:p>
            <a:r>
              <a:rPr lang="tr-TR" altLang="en-US" noProof="0" dirty="0" smtClean="0"/>
              <a:t>Linux, cihaz sürücüleri ve dosya sistemleri için yüklenebilir </a:t>
            </a:r>
            <a:r>
              <a:rPr lang="tr-TR" altLang="en-US" noProof="0" dirty="0" err="1" smtClean="0"/>
              <a:t>kernel</a:t>
            </a:r>
            <a:r>
              <a:rPr lang="tr-TR" altLang="en-US" noProof="0" dirty="0" smtClean="0"/>
              <a:t> modüllerini kullanır.</a:t>
            </a:r>
            <a:endParaRPr lang="tr-TR" altLang="en-US" noProof="0" dirty="0"/>
          </a:p>
        </p:txBody>
      </p:sp>
    </p:spTree>
    <p:extLst>
      <p:ext uri="{BB962C8B-B14F-4D97-AF65-F5344CB8AC3E}">
        <p14:creationId xmlns:p14="http://schemas.microsoft.com/office/powerpoint/2010/main" val="105937825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a:extLst>
              <a:ext uri="{FF2B5EF4-FFF2-40B4-BE49-F238E27FC236}">
                <a16:creationId xmlns:a16="http://schemas.microsoft.com/office/drawing/2014/main" xmlns="" id="{8954A814-12BC-495B-A1ED-BBB6D763DFC8}"/>
              </a:ext>
            </a:extLst>
          </p:cNvPr>
          <p:cNvSpPr>
            <a:spLocks noGrp="1" noChangeArrowheads="1"/>
          </p:cNvSpPr>
          <p:nvPr>
            <p:ph type="title"/>
          </p:nvPr>
        </p:nvSpPr>
        <p:spPr>
          <a:xfrm>
            <a:off x="457200" y="215900"/>
            <a:ext cx="8077200" cy="576263"/>
          </a:xfrm>
        </p:spPr>
        <p:txBody>
          <a:bodyPr>
            <a:normAutofit fontScale="90000"/>
          </a:bodyPr>
          <a:lstStyle/>
          <a:p>
            <a:pPr eaLnBrk="1" hangingPunct="1"/>
            <a:r>
              <a:rPr lang="tr-TR" altLang="en-US" noProof="0" dirty="0" smtClean="0"/>
              <a:t>Modül (</a:t>
            </a:r>
            <a:r>
              <a:rPr lang="tr-TR" altLang="en-US" noProof="0" dirty="0" err="1" smtClean="0"/>
              <a:t>Module</a:t>
            </a:r>
            <a:r>
              <a:rPr lang="tr-TR" altLang="en-US" noProof="0" dirty="0" smtClean="0"/>
              <a:t>)</a:t>
            </a:r>
            <a:endParaRPr lang="tr-TR" altLang="en-US" noProof="0" dirty="0"/>
          </a:p>
        </p:txBody>
      </p:sp>
      <p:sp>
        <p:nvSpPr>
          <p:cNvPr id="90115" name="Rectangle 3">
            <a:extLst>
              <a:ext uri="{FF2B5EF4-FFF2-40B4-BE49-F238E27FC236}">
                <a16:creationId xmlns:a16="http://schemas.microsoft.com/office/drawing/2014/main" xmlns="" id="{C37B4459-CB96-4BE9-94C0-89761665269A}"/>
              </a:ext>
            </a:extLst>
          </p:cNvPr>
          <p:cNvSpPr>
            <a:spLocks noGrp="1" noChangeArrowheads="1"/>
          </p:cNvSpPr>
          <p:nvPr>
            <p:ph idx="1"/>
          </p:nvPr>
        </p:nvSpPr>
        <p:spPr>
          <a:xfrm>
            <a:off x="806450" y="1163637"/>
            <a:ext cx="7169150" cy="4460649"/>
          </a:xfrm>
        </p:spPr>
        <p:txBody>
          <a:bodyPr>
            <a:normAutofit/>
          </a:bodyPr>
          <a:lstStyle/>
          <a:p>
            <a:r>
              <a:rPr lang="tr-TR" altLang="en-US" noProof="0" dirty="0" smtClean="0"/>
              <a:t>Modül yaklaşımı</a:t>
            </a:r>
          </a:p>
          <a:p>
            <a:pPr lvl="1"/>
            <a:r>
              <a:rPr lang="tr-TR" altLang="en-US" noProof="0" dirty="0" err="1" smtClean="0"/>
              <a:t>object-oriented</a:t>
            </a:r>
            <a:r>
              <a:rPr lang="tr-TR" altLang="en-US" noProof="0" dirty="0" smtClean="0"/>
              <a:t> yaklaşımı kullanır</a:t>
            </a:r>
          </a:p>
          <a:p>
            <a:pPr lvl="1"/>
            <a:r>
              <a:rPr lang="tr-TR" altLang="en-US" noProof="0" dirty="0" smtClean="0"/>
              <a:t>Her bileşen ayrıdır.</a:t>
            </a:r>
          </a:p>
          <a:p>
            <a:pPr lvl="1"/>
            <a:r>
              <a:rPr lang="tr-TR" altLang="en-US" noProof="0" dirty="0" smtClean="0"/>
              <a:t>İletişim belli </a:t>
            </a:r>
            <a:r>
              <a:rPr lang="tr-TR" altLang="en-US" noProof="0" dirty="0" err="1" smtClean="0"/>
              <a:t>arayüzler</a:t>
            </a:r>
            <a:r>
              <a:rPr lang="tr-TR" altLang="en-US" noProof="0" dirty="0" smtClean="0"/>
              <a:t> ile sağlanır.</a:t>
            </a:r>
          </a:p>
          <a:p>
            <a:pPr lvl="1"/>
            <a:r>
              <a:rPr lang="tr-TR" altLang="en-US" noProof="0" dirty="0" err="1" smtClean="0"/>
              <a:t>Herbiri</a:t>
            </a:r>
            <a:r>
              <a:rPr lang="tr-TR" altLang="en-US" noProof="0" dirty="0" smtClean="0"/>
              <a:t> gerektiğinde </a:t>
            </a:r>
            <a:r>
              <a:rPr lang="tr-TR" altLang="en-US" noProof="0" dirty="0" err="1" smtClean="0"/>
              <a:t>kernele</a:t>
            </a:r>
            <a:r>
              <a:rPr lang="tr-TR" altLang="en-US" noProof="0" dirty="0" smtClean="0"/>
              <a:t> yüklenebilir</a:t>
            </a:r>
          </a:p>
          <a:p>
            <a:r>
              <a:rPr lang="tr-TR" altLang="en-US" noProof="0" dirty="0" smtClean="0"/>
              <a:t>Genel olarak katmanlı yapıya benzer ancak daha esnektir.</a:t>
            </a:r>
          </a:p>
          <a:p>
            <a:pPr lvl="1"/>
            <a:r>
              <a:rPr lang="tr-TR" altLang="en-US" noProof="0" dirty="0" smtClean="0"/>
              <a:t>Linux, </a:t>
            </a:r>
            <a:r>
              <a:rPr lang="tr-TR" altLang="en-US" noProof="0" dirty="0" err="1" smtClean="0"/>
              <a:t>Solaris</a:t>
            </a:r>
            <a:r>
              <a:rPr lang="tr-TR" altLang="en-US" noProof="0" dirty="0" smtClean="0"/>
              <a:t>, vb.</a:t>
            </a:r>
            <a:endParaRPr lang="tr-TR" altLang="en-US" noProof="0" dirty="0"/>
          </a:p>
        </p:txBody>
      </p:sp>
    </p:spTree>
    <p:extLst>
      <p:ext uri="{BB962C8B-B14F-4D97-AF65-F5344CB8AC3E}">
        <p14:creationId xmlns:p14="http://schemas.microsoft.com/office/powerpoint/2010/main" val="40253815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xmlns="" id="{A0BB8BEE-979C-4417-91EE-00F82403335A}"/>
              </a:ext>
            </a:extLst>
          </p:cNvPr>
          <p:cNvSpPr>
            <a:spLocks noGrp="1" noChangeArrowheads="1"/>
          </p:cNvSpPr>
          <p:nvPr>
            <p:ph type="title"/>
          </p:nvPr>
        </p:nvSpPr>
        <p:spPr>
          <a:xfrm>
            <a:off x="457200" y="227013"/>
            <a:ext cx="8229600" cy="576262"/>
          </a:xfrm>
        </p:spPr>
        <p:txBody>
          <a:bodyPr>
            <a:normAutofit fontScale="90000"/>
          </a:bodyPr>
          <a:lstStyle/>
          <a:p>
            <a:pPr eaLnBrk="1" hangingPunct="1"/>
            <a:r>
              <a:rPr lang="tr-TR" altLang="en-US" noProof="0" dirty="0" err="1" smtClean="0"/>
              <a:t>Hibrit</a:t>
            </a:r>
            <a:r>
              <a:rPr lang="tr-TR" altLang="en-US" noProof="0" dirty="0" smtClean="0"/>
              <a:t> (</a:t>
            </a:r>
            <a:r>
              <a:rPr lang="tr-TR" altLang="en-US" noProof="0" dirty="0" err="1" smtClean="0"/>
              <a:t>Hybrid</a:t>
            </a:r>
            <a:r>
              <a:rPr lang="tr-TR" altLang="en-US" noProof="0" dirty="0" smtClean="0"/>
              <a:t>) Sistemler</a:t>
            </a:r>
            <a:endParaRPr lang="tr-TR" altLang="en-US" noProof="0" dirty="0"/>
          </a:p>
        </p:txBody>
      </p:sp>
      <p:sp>
        <p:nvSpPr>
          <p:cNvPr id="92163" name="Rectangle 3">
            <a:extLst>
              <a:ext uri="{FF2B5EF4-FFF2-40B4-BE49-F238E27FC236}">
                <a16:creationId xmlns:a16="http://schemas.microsoft.com/office/drawing/2014/main" xmlns="" id="{D41C8CF6-730E-4ECC-9656-D3926F90EEBB}"/>
              </a:ext>
            </a:extLst>
          </p:cNvPr>
          <p:cNvSpPr>
            <a:spLocks noGrp="1" noChangeArrowheads="1"/>
          </p:cNvSpPr>
          <p:nvPr>
            <p:ph idx="1"/>
          </p:nvPr>
        </p:nvSpPr>
        <p:spPr>
          <a:xfrm>
            <a:off x="806450" y="1233488"/>
            <a:ext cx="7633607" cy="4572226"/>
          </a:xfrm>
        </p:spPr>
        <p:txBody>
          <a:bodyPr>
            <a:normAutofit/>
          </a:bodyPr>
          <a:lstStyle/>
          <a:p>
            <a:r>
              <a:rPr lang="tr-TR" noProof="0" dirty="0" smtClean="0"/>
              <a:t>Günümüzde işletim sistemleri, tek yapıya bağlı bir şekilde</a:t>
            </a:r>
            <a:br>
              <a:rPr lang="tr-TR" noProof="0" dirty="0" smtClean="0"/>
            </a:br>
            <a:r>
              <a:rPr lang="tr-TR" noProof="0" dirty="0" smtClean="0"/>
              <a:t>geliştirilmemektedir. </a:t>
            </a:r>
            <a:endParaRPr lang="tr-TR" altLang="en-US" noProof="0" dirty="0" smtClean="0"/>
          </a:p>
          <a:p>
            <a:pPr lvl="1"/>
            <a:r>
              <a:rPr lang="tr-TR" altLang="en-US" noProof="0" dirty="0" err="1" smtClean="0"/>
              <a:t>Hibrit</a:t>
            </a:r>
            <a:r>
              <a:rPr lang="tr-TR" altLang="en-US" noProof="0" dirty="0" smtClean="0"/>
              <a:t> sistemlerde farklı yapılar birleştirilerek; performans, güvenlik ve kullanılabilirliği artırmak amaçlanmıştır.</a:t>
            </a:r>
          </a:p>
          <a:p>
            <a:pPr lvl="1"/>
            <a:r>
              <a:rPr lang="tr-TR" altLang="en-US" noProof="0" dirty="0" smtClean="0"/>
              <a:t>Linux ve </a:t>
            </a:r>
            <a:r>
              <a:rPr lang="tr-TR" altLang="en-US" noProof="0" dirty="0" err="1" smtClean="0"/>
              <a:t>Solaris</a:t>
            </a:r>
            <a:r>
              <a:rPr lang="tr-TR" altLang="en-US" noProof="0" dirty="0" smtClean="0"/>
              <a:t> daha çok </a:t>
            </a:r>
            <a:r>
              <a:rPr lang="tr-TR" altLang="en-US" noProof="0" dirty="0" err="1" smtClean="0"/>
              <a:t>monolithic</a:t>
            </a:r>
            <a:r>
              <a:rPr lang="tr-TR" altLang="en-US" noProof="0" dirty="0" smtClean="0"/>
              <a:t> yapıdadır, ancak </a:t>
            </a:r>
            <a:r>
              <a:rPr lang="tr-TR" altLang="en-US" noProof="0" dirty="0" err="1" smtClean="0"/>
              <a:t>kernel</a:t>
            </a:r>
            <a:r>
              <a:rPr lang="tr-TR" altLang="en-US" noProof="0" dirty="0" smtClean="0"/>
              <a:t> kısmına yeni fonksiyonlar dinamik olarak eklenebilmektedir.</a:t>
            </a:r>
          </a:p>
          <a:p>
            <a:pPr lvl="1"/>
            <a:r>
              <a:rPr lang="tr-TR" altLang="en-US" noProof="0" dirty="0" smtClean="0"/>
              <a:t>Windows çoğunlukla </a:t>
            </a:r>
            <a:r>
              <a:rPr lang="tr-TR" altLang="en-US" noProof="0" dirty="0" err="1" smtClean="0"/>
              <a:t>monolithic</a:t>
            </a:r>
            <a:r>
              <a:rPr lang="tr-TR" altLang="en-US" noProof="0" dirty="0" smtClean="0"/>
              <a:t> yapıdadır, ancak bazı kısımlar </a:t>
            </a:r>
            <a:r>
              <a:rPr lang="tr-TR" altLang="en-US" noProof="0" dirty="0" err="1" smtClean="0"/>
              <a:t>user</a:t>
            </a:r>
            <a:r>
              <a:rPr lang="tr-TR" altLang="en-US" noProof="0" dirty="0" smtClean="0"/>
              <a:t> tarafında çalıştığından kısmen de </a:t>
            </a:r>
            <a:r>
              <a:rPr lang="tr-TR" altLang="en-US" noProof="0" dirty="0" err="1" smtClean="0"/>
              <a:t>mikrokernel</a:t>
            </a:r>
            <a:r>
              <a:rPr lang="tr-TR" altLang="en-US" noProof="0" dirty="0" smtClean="0"/>
              <a:t> yapısındadır.</a:t>
            </a:r>
            <a:endParaRPr lang="tr-TR" altLang="en-US" noProof="0" dirty="0"/>
          </a:p>
        </p:txBody>
      </p:sp>
    </p:spTree>
    <p:extLst>
      <p:ext uri="{BB962C8B-B14F-4D97-AF65-F5344CB8AC3E}">
        <p14:creationId xmlns:p14="http://schemas.microsoft.com/office/powerpoint/2010/main" val="1293241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a:extLst>
              <a:ext uri="{FF2B5EF4-FFF2-40B4-BE49-F238E27FC236}">
                <a16:creationId xmlns:a16="http://schemas.microsoft.com/office/drawing/2014/main" xmlns="" id="{A0BB8BEE-979C-4417-91EE-00F82403335A}"/>
              </a:ext>
            </a:extLst>
          </p:cNvPr>
          <p:cNvSpPr>
            <a:spLocks noGrp="1" noChangeArrowheads="1"/>
          </p:cNvSpPr>
          <p:nvPr>
            <p:ph type="title"/>
          </p:nvPr>
        </p:nvSpPr>
        <p:spPr>
          <a:xfrm>
            <a:off x="457200" y="227013"/>
            <a:ext cx="8229600" cy="576262"/>
          </a:xfrm>
        </p:spPr>
        <p:txBody>
          <a:bodyPr>
            <a:normAutofit fontScale="90000"/>
          </a:bodyPr>
          <a:lstStyle/>
          <a:p>
            <a:pPr eaLnBrk="1" hangingPunct="1"/>
            <a:r>
              <a:rPr lang="tr-TR" altLang="en-US" noProof="0" dirty="0" err="1" smtClean="0"/>
              <a:t>Hibrit</a:t>
            </a:r>
            <a:r>
              <a:rPr lang="tr-TR" altLang="en-US" noProof="0" dirty="0" smtClean="0"/>
              <a:t> (</a:t>
            </a:r>
            <a:r>
              <a:rPr lang="tr-TR" altLang="en-US" noProof="0" dirty="0" err="1" smtClean="0"/>
              <a:t>Hybrid</a:t>
            </a:r>
            <a:r>
              <a:rPr lang="tr-TR" altLang="en-US" noProof="0" dirty="0" smtClean="0"/>
              <a:t>) Sistemler</a:t>
            </a:r>
            <a:endParaRPr lang="tr-TR" altLang="en-US" noProof="0" dirty="0"/>
          </a:p>
        </p:txBody>
      </p:sp>
      <p:sp>
        <p:nvSpPr>
          <p:cNvPr id="92163" name="Rectangle 3">
            <a:extLst>
              <a:ext uri="{FF2B5EF4-FFF2-40B4-BE49-F238E27FC236}">
                <a16:creationId xmlns:a16="http://schemas.microsoft.com/office/drawing/2014/main" xmlns="" id="{D41C8CF6-730E-4ECC-9656-D3926F90EEBB}"/>
              </a:ext>
            </a:extLst>
          </p:cNvPr>
          <p:cNvSpPr>
            <a:spLocks noGrp="1" noChangeArrowheads="1"/>
          </p:cNvSpPr>
          <p:nvPr>
            <p:ph idx="1"/>
          </p:nvPr>
        </p:nvSpPr>
        <p:spPr>
          <a:xfrm>
            <a:off x="806450" y="1233488"/>
            <a:ext cx="7633607" cy="4572226"/>
          </a:xfrm>
        </p:spPr>
        <p:txBody>
          <a:bodyPr>
            <a:normAutofit/>
          </a:bodyPr>
          <a:lstStyle/>
          <a:p>
            <a:r>
              <a:rPr lang="tr-TR" noProof="0" dirty="0" smtClean="0"/>
              <a:t>Apple Mac OS X işletim sistemi </a:t>
            </a:r>
            <a:r>
              <a:rPr lang="tr-TR" noProof="0" dirty="0" err="1" smtClean="0"/>
              <a:t>hibrit</a:t>
            </a:r>
            <a:r>
              <a:rPr lang="tr-TR" noProof="0" dirty="0" smtClean="0"/>
              <a:t> yapıya sahiptir.</a:t>
            </a:r>
          </a:p>
          <a:p>
            <a:r>
              <a:rPr lang="tr-TR" noProof="0" dirty="0" smtClean="0"/>
              <a:t>En üst katmanda </a:t>
            </a:r>
            <a:r>
              <a:rPr lang="tr-TR" noProof="0" dirty="0" err="1" smtClean="0"/>
              <a:t>Aqua</a:t>
            </a:r>
            <a:r>
              <a:rPr lang="tr-TR" noProof="0" dirty="0" smtClean="0"/>
              <a:t> kullanıcı </a:t>
            </a:r>
            <a:r>
              <a:rPr lang="tr-TR" noProof="0" dirty="0" err="1" smtClean="0"/>
              <a:t>arayüzü</a:t>
            </a:r>
            <a:r>
              <a:rPr lang="tr-TR" noProof="0" dirty="0" smtClean="0"/>
              <a:t> vardır. </a:t>
            </a:r>
          </a:p>
          <a:p>
            <a:r>
              <a:rPr lang="tr-TR" noProof="0" dirty="0" smtClean="0"/>
              <a:t>İkinci katmanda, uygulama geliştirme platformları ve servisler vardır. </a:t>
            </a:r>
            <a:endParaRPr lang="tr-TR" altLang="en-US" noProof="0" dirty="0" smtClean="0"/>
          </a:p>
          <a:p>
            <a:pPr lvl="1"/>
            <a:r>
              <a:rPr lang="tr-TR" altLang="en-US" noProof="0" dirty="0" smtClean="0"/>
              <a:t>Daha alt katmanda </a:t>
            </a:r>
            <a:r>
              <a:rPr lang="tr-TR" altLang="en-US" noProof="0" dirty="0" err="1" smtClean="0"/>
              <a:t>kernel</a:t>
            </a:r>
            <a:r>
              <a:rPr lang="tr-TR" altLang="en-US" noProof="0" dirty="0" smtClean="0"/>
              <a:t>, </a:t>
            </a:r>
            <a:r>
              <a:rPr lang="tr-TR" altLang="en-US" noProof="0" dirty="0" err="1" smtClean="0"/>
              <a:t>Mach</a:t>
            </a:r>
            <a:r>
              <a:rPr lang="tr-TR" altLang="en-US" noProof="0" dirty="0" smtClean="0"/>
              <a:t> </a:t>
            </a:r>
            <a:r>
              <a:rPr lang="tr-TR" altLang="en-US" noProof="0" dirty="0" err="1" smtClean="0"/>
              <a:t>microkernel</a:t>
            </a:r>
            <a:r>
              <a:rPr lang="tr-TR" altLang="en-US" noProof="0" dirty="0" smtClean="0"/>
              <a:t> ve BSD Unix </a:t>
            </a:r>
            <a:r>
              <a:rPr lang="tr-TR" altLang="en-US" noProof="0" dirty="0" err="1" smtClean="0"/>
              <a:t>kernelden</a:t>
            </a:r>
            <a:r>
              <a:rPr lang="tr-TR" altLang="en-US" noProof="0" dirty="0" smtClean="0"/>
              <a:t> </a:t>
            </a:r>
            <a:r>
              <a:rPr lang="tr-TR" altLang="en-US" noProof="0" dirty="0" err="1" smtClean="0"/>
              <a:t>oluşur.Ayrıca</a:t>
            </a:r>
            <a:r>
              <a:rPr lang="tr-TR" altLang="en-US" noProof="0" dirty="0" smtClean="0"/>
              <a:t> I/O kitleri ve dinamik yüklenebilen modüller (</a:t>
            </a:r>
            <a:r>
              <a:rPr lang="tr-TR" altLang="en-US" b="1" noProof="0" dirty="0" err="1" smtClean="0">
                <a:solidFill>
                  <a:srgbClr val="006699"/>
                </a:solidFill>
              </a:rPr>
              <a:t>kernel</a:t>
            </a:r>
            <a:r>
              <a:rPr lang="tr-TR" altLang="en-US" b="1" noProof="0" dirty="0" smtClean="0">
                <a:solidFill>
                  <a:srgbClr val="3366FF"/>
                </a:solidFill>
              </a:rPr>
              <a:t> </a:t>
            </a:r>
            <a:r>
              <a:rPr lang="tr-TR" altLang="en-US" b="1" noProof="0" dirty="0" err="1" smtClean="0">
                <a:solidFill>
                  <a:srgbClr val="006699"/>
                </a:solidFill>
              </a:rPr>
              <a:t>extensions</a:t>
            </a:r>
            <a:r>
              <a:rPr lang="tr-TR" altLang="en-US" noProof="0" dirty="0" smtClean="0"/>
              <a:t>) de vardır. </a:t>
            </a:r>
            <a:endParaRPr lang="tr-TR" altLang="en-US" noProof="0" dirty="0"/>
          </a:p>
        </p:txBody>
      </p:sp>
    </p:spTree>
    <p:extLst>
      <p:ext uri="{BB962C8B-B14F-4D97-AF65-F5344CB8AC3E}">
        <p14:creationId xmlns:p14="http://schemas.microsoft.com/office/powerpoint/2010/main" val="4268657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a:extLst>
              <a:ext uri="{FF2B5EF4-FFF2-40B4-BE49-F238E27FC236}">
                <a16:creationId xmlns:a16="http://schemas.microsoft.com/office/drawing/2014/main" xmlns="" id="{467BA55D-7A8C-4023-B3F3-3F18F7F62918}"/>
              </a:ext>
            </a:extLst>
          </p:cNvPr>
          <p:cNvSpPr>
            <a:spLocks noGrp="1" noChangeArrowheads="1"/>
          </p:cNvSpPr>
          <p:nvPr>
            <p:ph type="title"/>
          </p:nvPr>
        </p:nvSpPr>
        <p:spPr/>
        <p:txBody>
          <a:bodyPr/>
          <a:lstStyle/>
          <a:p>
            <a:r>
              <a:rPr lang="tr-TR" altLang="en-US" noProof="0" dirty="0" err="1" smtClean="0">
                <a:solidFill>
                  <a:srgbClr val="0070C0"/>
                </a:solidFill>
              </a:rPr>
              <a:t>macOS</a:t>
            </a:r>
            <a:r>
              <a:rPr lang="tr-TR" altLang="en-US" noProof="0" dirty="0" smtClean="0">
                <a:solidFill>
                  <a:srgbClr val="0070C0"/>
                </a:solidFill>
              </a:rPr>
              <a:t> </a:t>
            </a:r>
            <a:r>
              <a:rPr lang="tr-TR" altLang="en-US" noProof="0" dirty="0" err="1" smtClean="0">
                <a:solidFill>
                  <a:srgbClr val="0070C0"/>
                </a:solidFill>
              </a:rPr>
              <a:t>and</a:t>
            </a:r>
            <a:r>
              <a:rPr lang="tr-TR" altLang="en-US" noProof="0" dirty="0" smtClean="0">
                <a:solidFill>
                  <a:srgbClr val="0070C0"/>
                </a:solidFill>
              </a:rPr>
              <a:t> </a:t>
            </a:r>
            <a:r>
              <a:rPr lang="tr-TR" altLang="en-US" noProof="0" dirty="0" err="1" smtClean="0">
                <a:solidFill>
                  <a:srgbClr val="0070C0"/>
                </a:solidFill>
              </a:rPr>
              <a:t>iOS</a:t>
            </a:r>
            <a:r>
              <a:rPr lang="tr-TR" altLang="en-US" noProof="0" dirty="0" smtClean="0">
                <a:solidFill>
                  <a:srgbClr val="0070C0"/>
                </a:solidFill>
              </a:rPr>
              <a:t> </a:t>
            </a:r>
            <a:r>
              <a:rPr lang="tr-TR" altLang="en-US" noProof="0" dirty="0" err="1" smtClean="0">
                <a:solidFill>
                  <a:srgbClr val="0070C0"/>
                </a:solidFill>
              </a:rPr>
              <a:t>Structure</a:t>
            </a:r>
            <a:endParaRPr lang="tr-TR" altLang="en-US" noProof="0" dirty="0">
              <a:solidFill>
                <a:srgbClr val="0070C0"/>
              </a:solidFill>
            </a:endParaRPr>
          </a:p>
        </p:txBody>
      </p:sp>
      <p:pic>
        <p:nvPicPr>
          <p:cNvPr id="94211" name="Content Placeholder 4">
            <a:extLst>
              <a:ext uri="{FF2B5EF4-FFF2-40B4-BE49-F238E27FC236}">
                <a16:creationId xmlns:a16="http://schemas.microsoft.com/office/drawing/2014/main" xmlns="" id="{4C8FD787-1D63-4CDB-A6AC-662FE711E4D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tretch>
            <a:fillRect/>
          </a:stretch>
        </p:blipFill>
        <p:spPr>
          <a:xfrm>
            <a:off x="3577971" y="2653411"/>
            <a:ext cx="3321558" cy="2738628"/>
          </a:xfrm>
        </p:spPr>
      </p:pic>
    </p:spTree>
    <p:extLst>
      <p:ext uri="{BB962C8B-B14F-4D97-AF65-F5344CB8AC3E}">
        <p14:creationId xmlns:p14="http://schemas.microsoft.com/office/powerpoint/2010/main" val="2209474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6A9EE909-C5A2-41F1-A857-667DFBB541BB}"/>
              </a:ext>
            </a:extLst>
          </p:cNvPr>
          <p:cNvSpPr>
            <a:spLocks noGrp="1" noChangeArrowheads="1"/>
          </p:cNvSpPr>
          <p:nvPr>
            <p:ph type="title"/>
          </p:nvPr>
        </p:nvSpPr>
        <p:spPr>
          <a:xfrm>
            <a:off x="1003300" y="220663"/>
            <a:ext cx="7739063" cy="576262"/>
          </a:xfrm>
        </p:spPr>
        <p:txBody>
          <a:bodyPr>
            <a:normAutofit fontScale="90000"/>
          </a:bodyPr>
          <a:lstStyle/>
          <a:p>
            <a:r>
              <a:rPr lang="tr-TR" altLang="en-US" noProof="0" dirty="0" smtClean="0">
                <a:latin typeface="Times New Roman" panose="02020603050405020304" pitchFamily="18" charset="0"/>
              </a:rPr>
              <a:t>İşletim Sistemi Servisleri</a:t>
            </a:r>
            <a:endParaRPr lang="tr-TR" altLang="en-US" noProof="0" dirty="0"/>
          </a:p>
        </p:txBody>
      </p:sp>
      <p:sp>
        <p:nvSpPr>
          <p:cNvPr id="15363" name="Rectangle 3">
            <a:extLst>
              <a:ext uri="{FF2B5EF4-FFF2-40B4-BE49-F238E27FC236}">
                <a16:creationId xmlns:a16="http://schemas.microsoft.com/office/drawing/2014/main" xmlns="" id="{13A7443B-7ADA-4411-B376-7A65FA9BD8C7}"/>
              </a:ext>
            </a:extLst>
          </p:cNvPr>
          <p:cNvSpPr>
            <a:spLocks noGrp="1" noChangeArrowheads="1"/>
          </p:cNvSpPr>
          <p:nvPr>
            <p:ph idx="1"/>
          </p:nvPr>
        </p:nvSpPr>
        <p:spPr>
          <a:xfrm>
            <a:off x="844550" y="1158875"/>
            <a:ext cx="7739063" cy="4905375"/>
          </a:xfrm>
        </p:spPr>
        <p:txBody>
          <a:bodyPr>
            <a:normAutofit/>
          </a:bodyPr>
          <a:lstStyle/>
          <a:p>
            <a:pPr>
              <a:lnSpc>
                <a:spcPct val="90000"/>
              </a:lnSpc>
            </a:pPr>
            <a:r>
              <a:rPr lang="tr-TR" sz="2000" b="0" i="0" kern="1200" noProof="0" dirty="0" smtClean="0">
                <a:solidFill>
                  <a:schemeClr val="tx1"/>
                </a:solidFill>
                <a:effectLst/>
                <a:latin typeface="+mj-lt"/>
                <a:ea typeface="+mj-ea"/>
                <a:cs typeface="+mj-cs"/>
              </a:rPr>
              <a:t>Kaynak paylaşımı yoluyla sistemin verimli çalışmasını sağlamak için başka işletim sistemi servisleri de vardır.</a:t>
            </a:r>
            <a:endParaRPr lang="tr-TR" altLang="en-US" noProof="0" dirty="0" smtClean="0"/>
          </a:p>
          <a:p>
            <a:pPr lvl="1">
              <a:lnSpc>
                <a:spcPct val="90000"/>
              </a:lnSpc>
            </a:pPr>
            <a:r>
              <a:rPr lang="tr-TR" altLang="en-US" b="1" noProof="0" dirty="0" smtClean="0"/>
              <a:t>Resource </a:t>
            </a:r>
            <a:r>
              <a:rPr lang="tr-TR" altLang="en-US" b="1" noProof="0" dirty="0" err="1" smtClean="0"/>
              <a:t>allocation</a:t>
            </a:r>
            <a:r>
              <a:rPr lang="tr-TR" altLang="en-US" b="1" noProof="0" dirty="0" smtClean="0"/>
              <a:t> (</a:t>
            </a:r>
            <a:r>
              <a:rPr lang="tr-TR" sz="1800" b="0" i="0" kern="1200" noProof="0" dirty="0" smtClean="0">
                <a:solidFill>
                  <a:schemeClr val="tx1"/>
                </a:solidFill>
                <a:effectLst/>
                <a:latin typeface="+mj-lt"/>
                <a:ea typeface="+mj-ea"/>
                <a:cs typeface="+mj-cs"/>
              </a:rPr>
              <a:t>Kaynak</a:t>
            </a:r>
            <a:r>
              <a:rPr lang="tr-TR" sz="1800" b="0" i="0" kern="1200" baseline="0" noProof="0" dirty="0" smtClean="0">
                <a:solidFill>
                  <a:schemeClr val="tx1"/>
                </a:solidFill>
                <a:effectLst/>
                <a:latin typeface="+mj-lt"/>
                <a:ea typeface="+mj-ea"/>
                <a:cs typeface="+mj-cs"/>
              </a:rPr>
              <a:t> ayırımı</a:t>
            </a:r>
            <a:r>
              <a:rPr lang="tr-TR" altLang="en-US" b="1" noProof="0" dirty="0" smtClean="0"/>
              <a:t>) - </a:t>
            </a:r>
            <a:r>
              <a:rPr lang="tr-TR" sz="1800" b="0" i="0" kern="1200" noProof="0" dirty="0" smtClean="0">
                <a:solidFill>
                  <a:schemeClr val="tx1"/>
                </a:solidFill>
                <a:effectLst/>
                <a:latin typeface="+mj-lt"/>
                <a:ea typeface="+mj-ea"/>
                <a:cs typeface="+mj-cs"/>
              </a:rPr>
              <a:t> Birden çok kullanıcı veya birden çok iş, aynı anda çalıştığında her biri için kaynak ayrılmalıdır.</a:t>
            </a:r>
          </a:p>
          <a:p>
            <a:pPr lvl="2">
              <a:lnSpc>
                <a:spcPct val="90000"/>
              </a:lnSpc>
            </a:pPr>
            <a:r>
              <a:rPr lang="tr-TR" sz="1700" b="0" i="0" kern="1200" noProof="0" dirty="0" smtClean="0">
                <a:solidFill>
                  <a:schemeClr val="tx1"/>
                </a:solidFill>
                <a:effectLst/>
                <a:latin typeface="+mj-lt"/>
                <a:ea typeface="+mj-ea"/>
                <a:cs typeface="+mj-cs"/>
              </a:rPr>
              <a:t>Birçok kaynak türü vardır</a:t>
            </a:r>
            <a:r>
              <a:rPr lang="tr-TR" altLang="en-US" sz="1700" noProof="0" dirty="0" smtClean="0"/>
              <a:t>-   CPU </a:t>
            </a:r>
            <a:r>
              <a:rPr lang="tr-TR" altLang="en-US" sz="1700" noProof="0" dirty="0" err="1" smtClean="0"/>
              <a:t>cycles</a:t>
            </a:r>
            <a:r>
              <a:rPr lang="tr-TR" altLang="en-US" sz="1700" noProof="0" dirty="0" smtClean="0"/>
              <a:t>, main memory, file </a:t>
            </a:r>
            <a:r>
              <a:rPr lang="tr-TR" altLang="en-US" sz="1700" noProof="0" dirty="0" err="1" smtClean="0"/>
              <a:t>storage</a:t>
            </a:r>
            <a:r>
              <a:rPr lang="tr-TR" altLang="en-US" sz="1700" noProof="0" dirty="0" smtClean="0"/>
              <a:t>, I/O </a:t>
            </a:r>
            <a:r>
              <a:rPr lang="tr-TR" altLang="en-US" sz="1700" noProof="0" dirty="0" err="1" smtClean="0"/>
              <a:t>devices</a:t>
            </a:r>
            <a:r>
              <a:rPr lang="tr-TR" altLang="en-US" sz="1700" noProof="0" dirty="0" smtClean="0"/>
              <a:t>.</a:t>
            </a:r>
          </a:p>
          <a:p>
            <a:pPr lvl="2">
              <a:lnSpc>
                <a:spcPct val="90000"/>
              </a:lnSpc>
            </a:pPr>
            <a:r>
              <a:rPr lang="tr-TR" altLang="en-US" sz="1700" dirty="0"/>
              <a:t>Örneğin, </a:t>
            </a:r>
            <a:r>
              <a:rPr lang="tr-TR" altLang="en-US" sz="1700" dirty="0" smtClean="0"/>
              <a:t>CPU‘dan maksimum düzeyde nasıl faydalanılacağı belirlenirken</a:t>
            </a:r>
            <a:r>
              <a:rPr lang="tr-TR" altLang="en-US" sz="1700" dirty="0"/>
              <a:t>, işletim sistemleri, CPU'nun hızını, yürütülmesi gereken işlemi, CPU'daki işlem çekirdeği sayısını ve diğer faktörleri hesaba katan CPU-</a:t>
            </a:r>
            <a:r>
              <a:rPr lang="tr-TR" altLang="en-US" sz="1700" dirty="0" err="1"/>
              <a:t>scheduling</a:t>
            </a:r>
            <a:r>
              <a:rPr lang="tr-TR" altLang="en-US" sz="1700" dirty="0"/>
              <a:t> </a:t>
            </a:r>
            <a:r>
              <a:rPr lang="tr-TR" altLang="en-US" sz="1700" dirty="0" err="1" smtClean="0"/>
              <a:t>routine</a:t>
            </a:r>
            <a:r>
              <a:rPr lang="tr-TR" altLang="en-US" sz="1700" dirty="0" smtClean="0"/>
              <a:t> ye </a:t>
            </a:r>
            <a:r>
              <a:rPr lang="tr-TR" altLang="en-US" sz="1700" dirty="0"/>
              <a:t>sahiptir.</a:t>
            </a:r>
            <a:endParaRPr lang="tr-TR" altLang="en-US" sz="1700" noProof="0" dirty="0" smtClean="0"/>
          </a:p>
          <a:p>
            <a:pPr>
              <a:lnSpc>
                <a:spcPct val="90000"/>
              </a:lnSpc>
              <a:buFont typeface="Monotype Sorts" pitchFamily="-84" charset="2"/>
              <a:buNone/>
            </a:pPr>
            <a:endParaRPr lang="tr-TR" altLang="en-US" noProof="0" dirty="0"/>
          </a:p>
        </p:txBody>
      </p:sp>
    </p:spTree>
    <p:extLst>
      <p:ext uri="{BB962C8B-B14F-4D97-AF65-F5344CB8AC3E}">
        <p14:creationId xmlns:p14="http://schemas.microsoft.com/office/powerpoint/2010/main" val="1908774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a:extLst>
              <a:ext uri="{FF2B5EF4-FFF2-40B4-BE49-F238E27FC236}">
                <a16:creationId xmlns:a16="http://schemas.microsoft.com/office/drawing/2014/main" xmlns="" id="{F920D189-3A2A-4433-B759-AE4A29C629C2}"/>
              </a:ext>
            </a:extLst>
          </p:cNvPr>
          <p:cNvSpPr>
            <a:spLocks noGrp="1" noChangeArrowheads="1"/>
          </p:cNvSpPr>
          <p:nvPr>
            <p:ph type="title"/>
          </p:nvPr>
        </p:nvSpPr>
        <p:spPr/>
        <p:txBody>
          <a:bodyPr/>
          <a:lstStyle/>
          <a:p>
            <a:r>
              <a:rPr lang="tr-TR" altLang="en-US" noProof="0" dirty="0" smtClean="0">
                <a:solidFill>
                  <a:srgbClr val="0070C0"/>
                </a:solidFill>
              </a:rPr>
              <a:t>Darwin</a:t>
            </a:r>
            <a:endParaRPr lang="tr-TR" altLang="en-US" noProof="0" dirty="0">
              <a:solidFill>
                <a:srgbClr val="0070C0"/>
              </a:solidFill>
            </a:endParaRPr>
          </a:p>
        </p:txBody>
      </p:sp>
      <p:pic>
        <p:nvPicPr>
          <p:cNvPr id="95235" name="Content Placeholder 5">
            <a:extLst>
              <a:ext uri="{FF2B5EF4-FFF2-40B4-BE49-F238E27FC236}">
                <a16:creationId xmlns:a16="http://schemas.microsoft.com/office/drawing/2014/main" xmlns="" id="{C076D8A7-0015-48E2-9BB0-037DED9A3FA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441700" y="1393095"/>
            <a:ext cx="2959100" cy="3086100"/>
          </a:xfrm>
        </p:spPr>
      </p:pic>
    </p:spTree>
    <p:extLst>
      <p:ext uri="{BB962C8B-B14F-4D97-AF65-F5344CB8AC3E}">
        <p14:creationId xmlns:p14="http://schemas.microsoft.com/office/powerpoint/2010/main" val="8306212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xmlns="" id="{63762A3F-E3BF-4B1B-8ABF-9D43E9D3C2CF}"/>
              </a:ext>
            </a:extLst>
          </p:cNvPr>
          <p:cNvSpPr>
            <a:spLocks noGrp="1" noChangeArrowheads="1"/>
          </p:cNvSpPr>
          <p:nvPr>
            <p:ph type="title"/>
          </p:nvPr>
        </p:nvSpPr>
        <p:spPr>
          <a:xfrm>
            <a:off x="457200" y="212725"/>
            <a:ext cx="8070850" cy="576263"/>
          </a:xfrm>
        </p:spPr>
        <p:txBody>
          <a:bodyPr>
            <a:normAutofit fontScale="90000"/>
          </a:bodyPr>
          <a:lstStyle/>
          <a:p>
            <a:pPr eaLnBrk="1" hangingPunct="1"/>
            <a:r>
              <a:rPr lang="tr-TR" altLang="en-US" noProof="0" dirty="0" err="1" smtClean="0">
                <a:solidFill>
                  <a:srgbClr val="0070C0"/>
                </a:solidFill>
              </a:rPr>
              <a:t>iOS</a:t>
            </a:r>
            <a:endParaRPr lang="tr-TR" altLang="en-US" noProof="0" dirty="0">
              <a:solidFill>
                <a:srgbClr val="0070C0"/>
              </a:solidFill>
            </a:endParaRPr>
          </a:p>
        </p:txBody>
      </p:sp>
      <p:sp>
        <p:nvSpPr>
          <p:cNvPr id="96259" name="Rectangle 3">
            <a:extLst>
              <a:ext uri="{FF2B5EF4-FFF2-40B4-BE49-F238E27FC236}">
                <a16:creationId xmlns:a16="http://schemas.microsoft.com/office/drawing/2014/main" xmlns="" id="{13D559C0-E4A0-4AA2-953F-F1E8A81C31FB}"/>
              </a:ext>
            </a:extLst>
          </p:cNvPr>
          <p:cNvSpPr>
            <a:spLocks noGrp="1" noChangeArrowheads="1"/>
          </p:cNvSpPr>
          <p:nvPr>
            <p:ph idx="1"/>
          </p:nvPr>
        </p:nvSpPr>
        <p:spPr>
          <a:xfrm>
            <a:off x="806450" y="1233488"/>
            <a:ext cx="5484813" cy="4530725"/>
          </a:xfrm>
        </p:spPr>
        <p:txBody>
          <a:bodyPr>
            <a:normAutofit/>
          </a:bodyPr>
          <a:lstStyle/>
          <a:p>
            <a:r>
              <a:rPr lang="tr-TR" noProof="0" dirty="0" err="1" smtClean="0"/>
              <a:t>iOS</a:t>
            </a:r>
            <a:r>
              <a:rPr lang="tr-TR" noProof="0" dirty="0" smtClean="0"/>
              <a:t>, Mac OS X üzerine yapılandırılmış, üzerine başka işlevsellikler eklenmiş bir işletim sistemidir. </a:t>
            </a:r>
          </a:p>
          <a:p>
            <a:r>
              <a:rPr lang="tr-TR" noProof="0" dirty="0" err="1" smtClean="0"/>
              <a:t>iPhone</a:t>
            </a:r>
            <a:r>
              <a:rPr lang="tr-TR" noProof="0" dirty="0" smtClean="0"/>
              <a:t>, ve </a:t>
            </a:r>
            <a:r>
              <a:rPr lang="tr-TR" noProof="0" dirty="0" err="1" smtClean="0"/>
              <a:t>iPad</a:t>
            </a:r>
            <a:r>
              <a:rPr lang="tr-TR" noProof="0" dirty="0" smtClean="0"/>
              <a:t> ürünlerinde çalışmak üzere tasarlanmıştır.</a:t>
            </a:r>
          </a:p>
          <a:p>
            <a:pPr lvl="1"/>
            <a:r>
              <a:rPr lang="tr-TR" altLang="en-US" b="1" noProof="0" dirty="0" err="1" smtClean="0"/>
              <a:t>Cocoa</a:t>
            </a:r>
            <a:r>
              <a:rPr lang="tr-TR" altLang="en-US" b="1" noProof="0" dirty="0" smtClean="0"/>
              <a:t> </a:t>
            </a:r>
            <a:r>
              <a:rPr lang="tr-TR" altLang="en-US" b="1" noProof="0" dirty="0" err="1" smtClean="0"/>
              <a:t>Touch</a:t>
            </a:r>
            <a:r>
              <a:rPr lang="tr-TR" noProof="0" dirty="0" smtClean="0"/>
              <a:t>, </a:t>
            </a:r>
            <a:r>
              <a:rPr lang="tr-TR" noProof="0" dirty="0" err="1" smtClean="0"/>
              <a:t>Objective</a:t>
            </a:r>
            <a:r>
              <a:rPr lang="tr-TR" noProof="0" dirty="0" smtClean="0"/>
              <a:t> C programlama dili için API sağlar.</a:t>
            </a:r>
          </a:p>
          <a:p>
            <a:pPr lvl="1"/>
            <a:r>
              <a:rPr lang="tr-TR" altLang="en-US" b="1" noProof="0" dirty="0" smtClean="0"/>
              <a:t>Media </a:t>
            </a:r>
            <a:r>
              <a:rPr lang="tr-TR" altLang="en-US" b="1" noProof="0" dirty="0" err="1" smtClean="0"/>
              <a:t>services</a:t>
            </a:r>
            <a:r>
              <a:rPr lang="tr-TR" noProof="0" dirty="0" smtClean="0"/>
              <a:t>, grafik, video ve ses servislerini sağlar.</a:t>
            </a:r>
          </a:p>
          <a:p>
            <a:pPr lvl="1"/>
            <a:r>
              <a:rPr lang="tr-TR" altLang="en-US" b="1" noProof="0" dirty="0" err="1" smtClean="0"/>
              <a:t>Core</a:t>
            </a:r>
            <a:r>
              <a:rPr lang="tr-TR" altLang="en-US" b="1" noProof="0" dirty="0" smtClean="0"/>
              <a:t> </a:t>
            </a:r>
            <a:r>
              <a:rPr lang="tr-TR" altLang="en-US" b="1" noProof="0" dirty="0" err="1" smtClean="0"/>
              <a:t>services</a:t>
            </a:r>
            <a:r>
              <a:rPr lang="tr-TR" noProof="0" dirty="0" smtClean="0"/>
              <a:t>, </a:t>
            </a:r>
            <a:r>
              <a:rPr lang="tr-TR" noProof="0" dirty="0" err="1" smtClean="0"/>
              <a:t>cloud</a:t>
            </a:r>
            <a:r>
              <a:rPr lang="tr-TR" noProof="0" dirty="0" smtClean="0"/>
              <a:t> </a:t>
            </a:r>
            <a:r>
              <a:rPr lang="tr-TR" noProof="0" dirty="0" err="1" smtClean="0"/>
              <a:t>computing</a:t>
            </a:r>
            <a:r>
              <a:rPr lang="tr-TR" noProof="0" dirty="0" smtClean="0"/>
              <a:t> ve </a:t>
            </a:r>
            <a:r>
              <a:rPr lang="tr-TR" noProof="0" dirty="0" err="1" smtClean="0"/>
              <a:t>veritabanı</a:t>
            </a:r>
            <a:r>
              <a:rPr lang="tr-TR" noProof="0" dirty="0" smtClean="0"/>
              <a:t> servislerini sağlar.</a:t>
            </a:r>
          </a:p>
          <a:p>
            <a:pPr lvl="1"/>
            <a:r>
              <a:rPr lang="tr-TR" b="1" noProof="0" dirty="0" err="1" smtClean="0"/>
              <a:t>Core</a:t>
            </a:r>
            <a:r>
              <a:rPr lang="tr-TR" b="1" noProof="0" dirty="0" smtClean="0"/>
              <a:t> OS</a:t>
            </a:r>
            <a:r>
              <a:rPr lang="tr-TR" noProof="0" dirty="0" smtClean="0"/>
              <a:t>, en alt katmandır ve </a:t>
            </a:r>
            <a:r>
              <a:rPr lang="tr-TR" noProof="0" dirty="0" err="1" smtClean="0"/>
              <a:t>kernel</a:t>
            </a:r>
            <a:r>
              <a:rPr lang="tr-TR" noProof="0" dirty="0" smtClean="0"/>
              <a:t> işlevlerini sağlar. </a:t>
            </a:r>
            <a:br>
              <a:rPr lang="tr-TR" noProof="0" dirty="0" smtClean="0"/>
            </a:br>
            <a:endParaRPr lang="tr-TR" noProof="0" dirty="0"/>
          </a:p>
        </p:txBody>
      </p:sp>
      <p:pic>
        <p:nvPicPr>
          <p:cNvPr id="96260" name="Picture 1" descr="2_17.pdf">
            <a:extLst>
              <a:ext uri="{FF2B5EF4-FFF2-40B4-BE49-F238E27FC236}">
                <a16:creationId xmlns:a16="http://schemas.microsoft.com/office/drawing/2014/main" xmlns="" id="{2E339495-3C55-43FC-A1DA-C5BF72DE9C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91313" y="2430463"/>
            <a:ext cx="1952625" cy="204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9851055"/>
      </p:ext>
    </p:extLst>
  </p:cSld>
  <p:clrMapOvr>
    <a:masterClrMapping/>
  </p:clrMapOvr>
  <p:transition spd="slow"/>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xmlns="" id="{F97DAC17-7FD8-4F1D-98AA-E8448344947F}"/>
              </a:ext>
            </a:extLst>
          </p:cNvPr>
          <p:cNvSpPr>
            <a:spLocks noGrp="1" noChangeArrowheads="1"/>
          </p:cNvSpPr>
          <p:nvPr>
            <p:ph type="title"/>
          </p:nvPr>
        </p:nvSpPr>
        <p:spPr>
          <a:xfrm>
            <a:off x="457200" y="217488"/>
            <a:ext cx="8051800" cy="576262"/>
          </a:xfrm>
        </p:spPr>
        <p:txBody>
          <a:bodyPr>
            <a:normAutofit fontScale="90000"/>
          </a:bodyPr>
          <a:lstStyle/>
          <a:p>
            <a:pPr eaLnBrk="1" hangingPunct="1"/>
            <a:r>
              <a:rPr lang="tr-TR" altLang="en-US" noProof="0" dirty="0" err="1" smtClean="0">
                <a:solidFill>
                  <a:srgbClr val="0070C0"/>
                </a:solidFill>
              </a:rPr>
              <a:t>Android</a:t>
            </a:r>
            <a:endParaRPr lang="tr-TR" altLang="en-US" noProof="0" dirty="0">
              <a:solidFill>
                <a:srgbClr val="0070C0"/>
              </a:solidFill>
            </a:endParaRPr>
          </a:p>
        </p:txBody>
      </p:sp>
      <p:sp>
        <p:nvSpPr>
          <p:cNvPr id="98307" name="Rectangle 3">
            <a:extLst>
              <a:ext uri="{FF2B5EF4-FFF2-40B4-BE49-F238E27FC236}">
                <a16:creationId xmlns:a16="http://schemas.microsoft.com/office/drawing/2014/main" xmlns="" id="{83BD71DB-F618-4925-8C3A-9C2CA2E1E4A9}"/>
              </a:ext>
            </a:extLst>
          </p:cNvPr>
          <p:cNvSpPr>
            <a:spLocks noGrp="1" noChangeArrowheads="1"/>
          </p:cNvSpPr>
          <p:nvPr>
            <p:ph idx="1"/>
          </p:nvPr>
        </p:nvSpPr>
        <p:spPr>
          <a:xfrm>
            <a:off x="838200" y="1110575"/>
            <a:ext cx="7166429" cy="4412112"/>
          </a:xfrm>
        </p:spPr>
        <p:txBody>
          <a:bodyPr>
            <a:normAutofit/>
          </a:bodyPr>
          <a:lstStyle/>
          <a:p>
            <a:r>
              <a:rPr lang="tr-TR" altLang="en-US" noProof="0" dirty="0" err="1" smtClean="0"/>
              <a:t>Android</a:t>
            </a:r>
            <a:r>
              <a:rPr lang="tr-TR" altLang="en-US" noProof="0" dirty="0" smtClean="0"/>
              <a:t> işletim sistemi Open </a:t>
            </a:r>
            <a:r>
              <a:rPr lang="tr-TR" altLang="en-US" noProof="0" dirty="0" err="1" smtClean="0"/>
              <a:t>Handset</a:t>
            </a:r>
            <a:r>
              <a:rPr lang="tr-TR" altLang="en-US" noProof="0" dirty="0" smtClean="0"/>
              <a:t> </a:t>
            </a:r>
            <a:r>
              <a:rPr lang="tr-TR" altLang="en-US" noProof="0" dirty="0" err="1" smtClean="0"/>
              <a:t>Alliance</a:t>
            </a:r>
            <a:r>
              <a:rPr lang="tr-TR" altLang="en-US" noProof="0" smtClean="0"/>
              <a:t> * </a:t>
            </a:r>
            <a:r>
              <a:rPr lang="tr-TR" altLang="en-US" noProof="0" dirty="0" smtClean="0"/>
              <a:t>(esas olarak Google liderliğindedir) tarafından tasarlanmış ve </a:t>
            </a:r>
            <a:r>
              <a:rPr lang="tr-TR" altLang="en-US" noProof="0" dirty="0" err="1" smtClean="0"/>
              <a:t>Android</a:t>
            </a:r>
            <a:r>
              <a:rPr lang="tr-TR" altLang="en-US" noProof="0" dirty="0" smtClean="0"/>
              <a:t> akıllı telefonlar ve tablet bilgisayarlar için geliştirilmiştir.</a:t>
            </a:r>
          </a:p>
          <a:p>
            <a:r>
              <a:rPr lang="tr-TR" altLang="en-US" noProof="0" dirty="0" err="1" smtClean="0"/>
              <a:t>Android</a:t>
            </a:r>
            <a:r>
              <a:rPr lang="tr-TR" altLang="en-US" noProof="0" dirty="0" smtClean="0"/>
              <a:t> işletim sistemi açık kaynaklıdır ve farklı platformlarda çalışabilir.</a:t>
            </a:r>
          </a:p>
          <a:p>
            <a:r>
              <a:rPr lang="tr-TR" altLang="en-US" noProof="0" dirty="0" err="1" smtClean="0"/>
              <a:t>Android</a:t>
            </a:r>
            <a:r>
              <a:rPr lang="tr-TR" altLang="en-US" noProof="0" dirty="0" smtClean="0"/>
              <a:t>, </a:t>
            </a:r>
            <a:r>
              <a:rPr lang="tr-TR" altLang="en-US" noProof="0" dirty="0" err="1" smtClean="0"/>
              <a:t>iOS'a</a:t>
            </a:r>
            <a:r>
              <a:rPr lang="tr-TR" altLang="en-US" noProof="0" dirty="0" smtClean="0"/>
              <a:t> benzer, katmanlı bir yazılım yığınıdır (</a:t>
            </a:r>
            <a:r>
              <a:rPr lang="tr-TR" altLang="en-US" noProof="0" dirty="0" err="1" smtClean="0"/>
              <a:t>layered</a:t>
            </a:r>
            <a:r>
              <a:rPr lang="tr-TR" altLang="en-US" noProof="0" dirty="0" smtClean="0"/>
              <a:t> </a:t>
            </a:r>
            <a:r>
              <a:rPr lang="tr-TR" altLang="en-US" noProof="0" dirty="0" err="1" smtClean="0"/>
              <a:t>stack</a:t>
            </a:r>
            <a:r>
              <a:rPr lang="tr-TR" altLang="en-US" noProof="0" dirty="0" smtClean="0"/>
              <a:t> of software), grafik, ses ve donanım özelliklerini destekleyen zengin bir </a:t>
            </a:r>
            <a:r>
              <a:rPr lang="tr-TR" altLang="en-US" noProof="0" dirty="0" err="1" smtClean="0"/>
              <a:t>framework</a:t>
            </a:r>
            <a:r>
              <a:rPr lang="tr-TR" altLang="en-US" noProof="0" dirty="0" smtClean="0"/>
              <a:t> kümesi sağlar.</a:t>
            </a:r>
          </a:p>
          <a:p>
            <a:r>
              <a:rPr lang="tr-TR" altLang="en-US" noProof="0" dirty="0" err="1" smtClean="0"/>
              <a:t>Anroid</a:t>
            </a:r>
            <a:r>
              <a:rPr lang="tr-TR" altLang="en-US" noProof="0" dirty="0" smtClean="0"/>
              <a:t> </a:t>
            </a:r>
            <a:r>
              <a:rPr lang="tr-TR" altLang="en-US" noProof="0" dirty="0" err="1" smtClean="0"/>
              <a:t>runtime</a:t>
            </a:r>
            <a:r>
              <a:rPr lang="tr-TR" altLang="en-US" noProof="0" dirty="0" smtClean="0"/>
              <a:t>, Java programlama diliyle uygulama </a:t>
            </a:r>
            <a:r>
              <a:rPr lang="tr-TR" altLang="en-US" noProof="0" dirty="0" err="1" smtClean="0"/>
              <a:t>geliştirlmesi</a:t>
            </a:r>
            <a:r>
              <a:rPr lang="tr-TR" altLang="en-US" noProof="0" dirty="0" smtClean="0"/>
              <a:t> için gerekli kütüphaneleri sağlar.</a:t>
            </a:r>
          </a:p>
          <a:p>
            <a:r>
              <a:rPr lang="tr-TR" altLang="en-US" noProof="0" dirty="0" err="1" smtClean="0"/>
              <a:t>Dalvik</a:t>
            </a:r>
            <a:r>
              <a:rPr lang="tr-TR" altLang="en-US" noProof="0" dirty="0" smtClean="0"/>
              <a:t> </a:t>
            </a:r>
            <a:r>
              <a:rPr lang="tr-TR" altLang="en-US" noProof="0" dirty="0" err="1" smtClean="0"/>
              <a:t>virtual</a:t>
            </a:r>
            <a:r>
              <a:rPr lang="tr-TR" altLang="en-US" noProof="0" dirty="0" smtClean="0"/>
              <a:t> </a:t>
            </a:r>
            <a:r>
              <a:rPr lang="tr-TR" altLang="en-US" noProof="0" dirty="0" err="1" smtClean="0"/>
              <a:t>machine</a:t>
            </a:r>
            <a:r>
              <a:rPr lang="tr-TR" altLang="en-US" noProof="0" dirty="0" smtClean="0"/>
              <a:t>, Java </a:t>
            </a:r>
            <a:r>
              <a:rPr lang="tr-TR" altLang="en-US" noProof="0" dirty="0" err="1" smtClean="0"/>
              <a:t>executable</a:t>
            </a:r>
            <a:r>
              <a:rPr lang="tr-TR" altLang="en-US" noProof="0" dirty="0" smtClean="0"/>
              <a:t> dosyalarını çalıştırır.</a:t>
            </a:r>
            <a:endParaRPr lang="tr-TR" altLang="en-US" noProof="0" dirty="0"/>
          </a:p>
        </p:txBody>
      </p:sp>
    </p:spTree>
    <p:extLst>
      <p:ext uri="{BB962C8B-B14F-4D97-AF65-F5344CB8AC3E}">
        <p14:creationId xmlns:p14="http://schemas.microsoft.com/office/powerpoint/2010/main" val="12365597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xmlns="" id="{FC21E0EC-5FB3-49AA-BCD8-C3D6E372FADB}"/>
              </a:ext>
            </a:extLst>
          </p:cNvPr>
          <p:cNvSpPr>
            <a:spLocks noGrp="1" noChangeArrowheads="1"/>
          </p:cNvSpPr>
          <p:nvPr>
            <p:ph type="title"/>
          </p:nvPr>
        </p:nvSpPr>
        <p:spPr>
          <a:xfrm>
            <a:off x="457200" y="214313"/>
            <a:ext cx="8229600" cy="576262"/>
          </a:xfrm>
        </p:spPr>
        <p:txBody>
          <a:bodyPr>
            <a:normAutofit fontScale="90000"/>
          </a:bodyPr>
          <a:lstStyle/>
          <a:p>
            <a:pPr eaLnBrk="1" hangingPunct="1"/>
            <a:r>
              <a:rPr lang="tr-TR" altLang="en-US" noProof="0" dirty="0" err="1" smtClean="0">
                <a:solidFill>
                  <a:srgbClr val="0070C0"/>
                </a:solidFill>
              </a:rPr>
              <a:t>Android</a:t>
            </a:r>
            <a:r>
              <a:rPr lang="tr-TR" altLang="en-US" noProof="0" dirty="0" smtClean="0">
                <a:solidFill>
                  <a:srgbClr val="0070C0"/>
                </a:solidFill>
              </a:rPr>
              <a:t> Architecture</a:t>
            </a:r>
            <a:endParaRPr lang="tr-TR" altLang="en-US" noProof="0" dirty="0">
              <a:solidFill>
                <a:srgbClr val="0070C0"/>
              </a:solidFill>
            </a:endParaRPr>
          </a:p>
        </p:txBody>
      </p:sp>
      <p:pic>
        <p:nvPicPr>
          <p:cNvPr id="100355" name="Picture 2">
            <a:extLst>
              <a:ext uri="{FF2B5EF4-FFF2-40B4-BE49-F238E27FC236}">
                <a16:creationId xmlns:a16="http://schemas.microsoft.com/office/drawing/2014/main" xmlns="" id="{CE010BEA-C2AD-4086-B512-90CFB1E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2275" y="1135063"/>
            <a:ext cx="3219450"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37413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xmlns="" id="{C9F5FAE9-B3B0-4D57-809D-900A4BADF1A7}"/>
              </a:ext>
            </a:extLst>
          </p:cNvPr>
          <p:cNvSpPr>
            <a:spLocks noGrp="1" noChangeArrowheads="1"/>
          </p:cNvSpPr>
          <p:nvPr>
            <p:ph type="title"/>
          </p:nvPr>
        </p:nvSpPr>
        <p:spPr>
          <a:xfrm>
            <a:off x="1032779" y="676523"/>
            <a:ext cx="8229600" cy="576263"/>
          </a:xfrm>
        </p:spPr>
        <p:txBody>
          <a:bodyPr>
            <a:noAutofit/>
          </a:bodyPr>
          <a:lstStyle/>
          <a:p>
            <a:r>
              <a:rPr lang="tr-TR" altLang="en-US" sz="2400" noProof="0" dirty="0" smtClean="0">
                <a:solidFill>
                  <a:srgbClr val="0070C0"/>
                </a:solidFill>
              </a:rPr>
              <a:t>Bir İşletim Sisteminin Oluşturulması ve </a:t>
            </a:r>
            <a:r>
              <a:rPr lang="tr-TR" altLang="en-US" sz="2400" noProof="0" dirty="0" err="1" smtClean="0">
                <a:solidFill>
                  <a:srgbClr val="0070C0"/>
                </a:solidFill>
              </a:rPr>
              <a:t>Önyüklenmesi</a:t>
            </a:r>
            <a:r>
              <a:rPr lang="tr-TR" altLang="en-US" sz="2400" noProof="0" dirty="0" smtClean="0">
                <a:solidFill>
                  <a:srgbClr val="0070C0"/>
                </a:solidFill>
              </a:rPr>
              <a:t/>
            </a:r>
            <a:br>
              <a:rPr lang="tr-TR" altLang="en-US" sz="2400" noProof="0" dirty="0" smtClean="0">
                <a:solidFill>
                  <a:srgbClr val="0070C0"/>
                </a:solidFill>
              </a:rPr>
            </a:br>
            <a:r>
              <a:rPr lang="tr-TR" altLang="en-US" sz="2400" noProof="0" dirty="0" smtClean="0">
                <a:solidFill>
                  <a:srgbClr val="0070C0"/>
                </a:solidFill>
              </a:rPr>
              <a:t>(</a:t>
            </a:r>
            <a:r>
              <a:rPr lang="tr-TR" altLang="en-US" sz="2400" noProof="0" dirty="0" err="1" smtClean="0">
                <a:solidFill>
                  <a:srgbClr val="0070C0"/>
                </a:solidFill>
              </a:rPr>
              <a:t>Building</a:t>
            </a:r>
            <a:r>
              <a:rPr lang="tr-TR" altLang="en-US" sz="2400" noProof="0" dirty="0" smtClean="0">
                <a:solidFill>
                  <a:srgbClr val="0070C0"/>
                </a:solidFill>
              </a:rPr>
              <a:t> </a:t>
            </a:r>
            <a:r>
              <a:rPr lang="tr-TR" altLang="en-US" sz="2400" noProof="0" dirty="0" err="1" smtClean="0">
                <a:solidFill>
                  <a:srgbClr val="0070C0"/>
                </a:solidFill>
              </a:rPr>
              <a:t>and</a:t>
            </a:r>
            <a:r>
              <a:rPr lang="tr-TR" altLang="en-US" sz="2400" noProof="0" dirty="0" smtClean="0">
                <a:solidFill>
                  <a:srgbClr val="0070C0"/>
                </a:solidFill>
              </a:rPr>
              <a:t> </a:t>
            </a:r>
            <a:r>
              <a:rPr lang="tr-TR" altLang="en-US" sz="2400" noProof="0" dirty="0" err="1" smtClean="0">
                <a:solidFill>
                  <a:srgbClr val="0070C0"/>
                </a:solidFill>
              </a:rPr>
              <a:t>Booting</a:t>
            </a:r>
            <a:r>
              <a:rPr lang="tr-TR" altLang="en-US" sz="2400" noProof="0" dirty="0" smtClean="0">
                <a:solidFill>
                  <a:srgbClr val="0070C0"/>
                </a:solidFill>
              </a:rPr>
              <a:t> an Operating </a:t>
            </a:r>
            <a:r>
              <a:rPr lang="tr-TR" altLang="en-US" sz="2400" noProof="0" dirty="0" err="1" smtClean="0">
                <a:solidFill>
                  <a:srgbClr val="0070C0"/>
                </a:solidFill>
              </a:rPr>
              <a:t>System</a:t>
            </a:r>
            <a:r>
              <a:rPr lang="tr-TR" altLang="en-US" sz="2400" noProof="0" dirty="0" smtClean="0">
                <a:solidFill>
                  <a:srgbClr val="0070C0"/>
                </a:solidFill>
              </a:rPr>
              <a:t>)</a:t>
            </a:r>
            <a:endParaRPr lang="tr-TR" altLang="en-US" sz="2400" noProof="0" dirty="0">
              <a:solidFill>
                <a:srgbClr val="0070C0"/>
              </a:solidFill>
            </a:endParaRPr>
          </a:p>
        </p:txBody>
      </p:sp>
      <p:sp>
        <p:nvSpPr>
          <p:cNvPr id="102403" name="Rectangle 3">
            <a:extLst>
              <a:ext uri="{FF2B5EF4-FFF2-40B4-BE49-F238E27FC236}">
                <a16:creationId xmlns:a16="http://schemas.microsoft.com/office/drawing/2014/main" xmlns="" id="{7BC1B242-4FA3-45A6-A6E0-A52D65A52BBD}"/>
              </a:ext>
            </a:extLst>
          </p:cNvPr>
          <p:cNvSpPr>
            <a:spLocks noGrp="1" noChangeArrowheads="1"/>
          </p:cNvSpPr>
          <p:nvPr>
            <p:ph idx="1"/>
          </p:nvPr>
        </p:nvSpPr>
        <p:spPr>
          <a:xfrm>
            <a:off x="885825" y="1540974"/>
            <a:ext cx="7596188" cy="4530725"/>
          </a:xfrm>
        </p:spPr>
        <p:txBody>
          <a:bodyPr>
            <a:normAutofit/>
          </a:bodyPr>
          <a:lstStyle/>
          <a:p>
            <a:r>
              <a:rPr lang="tr-TR" altLang="en-US" noProof="0" dirty="0" smtClean="0"/>
              <a:t>İşletim sistemleri genellikle çeşitli çevre birimlerine sahip bir sistem sınıfı üzerinde çalışmak üzere tasarlanmıştır.</a:t>
            </a:r>
          </a:p>
          <a:p>
            <a:r>
              <a:rPr lang="tr-TR" altLang="en-US" noProof="0" dirty="0" smtClean="0"/>
              <a:t>Genellikle, işletim sistemi satın alınan bilgisayarda zaten yüklüdür.</a:t>
            </a:r>
          </a:p>
          <a:p>
            <a:pPr lvl="1"/>
            <a:r>
              <a:rPr lang="tr-TR" altLang="en-US" noProof="0" dirty="0" smtClean="0"/>
              <a:t>Ancak başka işletim sistemleri de kurulabilir.</a:t>
            </a:r>
          </a:p>
          <a:p>
            <a:pPr lvl="1"/>
            <a:r>
              <a:rPr lang="tr-TR" altLang="en-US" noProof="0" dirty="0" smtClean="0"/>
              <a:t>Sıfırdan bir işletim sistemi oluşturuyorsanız aşağıdaki adımları takip etmelisiniz</a:t>
            </a:r>
          </a:p>
          <a:p>
            <a:pPr lvl="2"/>
            <a:r>
              <a:rPr lang="tr-TR" altLang="en-US" noProof="0" dirty="0" smtClean="0"/>
              <a:t>İşletim sistemi kaynak kodunu yazın (veya önceden yazılmış kaynak kodu edinin)</a:t>
            </a:r>
          </a:p>
          <a:p>
            <a:pPr lvl="2"/>
            <a:r>
              <a:rPr lang="tr-TR" altLang="en-US" noProof="0" dirty="0" smtClean="0"/>
              <a:t>Çalışacağı sistem için işletim sistemi konfigürasyonunu yapın</a:t>
            </a:r>
          </a:p>
          <a:p>
            <a:pPr lvl="2"/>
            <a:r>
              <a:rPr lang="tr-TR" altLang="en-US" noProof="0" dirty="0" smtClean="0"/>
              <a:t>İşletim sistemini derleyin</a:t>
            </a:r>
          </a:p>
          <a:p>
            <a:pPr lvl="2"/>
            <a:r>
              <a:rPr lang="tr-TR" altLang="en-US" noProof="0" dirty="0" smtClean="0"/>
              <a:t>İşletim sistemini kurun</a:t>
            </a:r>
          </a:p>
          <a:p>
            <a:pPr lvl="2"/>
            <a:r>
              <a:rPr lang="tr-TR" altLang="en-US" noProof="0" dirty="0" smtClean="0"/>
              <a:t>Bilgisayarı yeni işletim sistemi ile </a:t>
            </a:r>
            <a:r>
              <a:rPr lang="tr-TR" altLang="en-US" noProof="0" dirty="0" err="1" smtClean="0"/>
              <a:t>boot</a:t>
            </a:r>
            <a:r>
              <a:rPr lang="tr-TR" altLang="en-US" noProof="0" dirty="0" smtClean="0"/>
              <a:t> edin (önyükleyin).</a:t>
            </a:r>
          </a:p>
        </p:txBody>
      </p:sp>
    </p:spTree>
    <p:extLst>
      <p:ext uri="{BB962C8B-B14F-4D97-AF65-F5344CB8AC3E}">
        <p14:creationId xmlns:p14="http://schemas.microsoft.com/office/powerpoint/2010/main" val="17388919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a:extLst>
              <a:ext uri="{FF2B5EF4-FFF2-40B4-BE49-F238E27FC236}">
                <a16:creationId xmlns:a16="http://schemas.microsoft.com/office/drawing/2014/main" xmlns="" id="{82DD2A02-B2A8-4458-811E-DE9B33D11308}"/>
              </a:ext>
            </a:extLst>
          </p:cNvPr>
          <p:cNvSpPr>
            <a:spLocks noGrp="1" noChangeArrowheads="1"/>
          </p:cNvSpPr>
          <p:nvPr>
            <p:ph type="title"/>
          </p:nvPr>
        </p:nvSpPr>
        <p:spPr>
          <a:xfrm>
            <a:off x="885825" y="138341"/>
            <a:ext cx="7648575" cy="576263"/>
          </a:xfrm>
        </p:spPr>
        <p:txBody>
          <a:bodyPr>
            <a:normAutofit fontScale="90000"/>
          </a:bodyPr>
          <a:lstStyle/>
          <a:p>
            <a:r>
              <a:rPr lang="tr-TR" altLang="en-US" noProof="0" dirty="0" err="1" smtClean="0">
                <a:solidFill>
                  <a:srgbClr val="0070C0"/>
                </a:solidFill>
              </a:rPr>
              <a:t>Building</a:t>
            </a:r>
            <a:r>
              <a:rPr lang="tr-TR" altLang="en-US" noProof="0" dirty="0" smtClean="0">
                <a:solidFill>
                  <a:srgbClr val="0070C0"/>
                </a:solidFill>
              </a:rPr>
              <a:t> </a:t>
            </a:r>
            <a:r>
              <a:rPr lang="tr-TR" altLang="en-US" noProof="0" dirty="0" err="1" smtClean="0">
                <a:solidFill>
                  <a:srgbClr val="0070C0"/>
                </a:solidFill>
              </a:rPr>
              <a:t>and</a:t>
            </a:r>
            <a:r>
              <a:rPr lang="tr-TR" altLang="en-US" noProof="0" dirty="0" smtClean="0">
                <a:solidFill>
                  <a:srgbClr val="0070C0"/>
                </a:solidFill>
              </a:rPr>
              <a:t> </a:t>
            </a:r>
            <a:r>
              <a:rPr lang="tr-TR" altLang="en-US" noProof="0" dirty="0" err="1" smtClean="0">
                <a:solidFill>
                  <a:srgbClr val="0070C0"/>
                </a:solidFill>
              </a:rPr>
              <a:t>Booting</a:t>
            </a:r>
            <a:r>
              <a:rPr lang="tr-TR" altLang="en-US" noProof="0" dirty="0" smtClean="0">
                <a:solidFill>
                  <a:srgbClr val="0070C0"/>
                </a:solidFill>
              </a:rPr>
              <a:t> Linux</a:t>
            </a:r>
            <a:endParaRPr lang="tr-TR" altLang="en-US" noProof="0" dirty="0">
              <a:solidFill>
                <a:srgbClr val="0070C0"/>
              </a:solidFill>
            </a:endParaRPr>
          </a:p>
        </p:txBody>
      </p:sp>
      <p:sp>
        <p:nvSpPr>
          <p:cNvPr id="104451" name="Content Placeholder 2">
            <a:extLst>
              <a:ext uri="{FF2B5EF4-FFF2-40B4-BE49-F238E27FC236}">
                <a16:creationId xmlns:a16="http://schemas.microsoft.com/office/drawing/2014/main" xmlns="" id="{F7DA67EF-ED36-4BB1-AB0B-F42969C15CFB}"/>
              </a:ext>
            </a:extLst>
          </p:cNvPr>
          <p:cNvSpPr>
            <a:spLocks noGrp="1" noChangeArrowheads="1"/>
          </p:cNvSpPr>
          <p:nvPr>
            <p:ph idx="1"/>
          </p:nvPr>
        </p:nvSpPr>
        <p:spPr>
          <a:xfrm>
            <a:off x="885825" y="1233488"/>
            <a:ext cx="7648575" cy="4530725"/>
          </a:xfrm>
        </p:spPr>
        <p:txBody>
          <a:bodyPr>
            <a:normAutofit/>
          </a:bodyPr>
          <a:lstStyle/>
          <a:p>
            <a:r>
              <a:rPr lang="tr-TR" altLang="en-US" noProof="0" dirty="0" smtClean="0"/>
              <a:t>Linux kaynak kodunu indirin (http://www.kernel.org)</a:t>
            </a:r>
          </a:p>
          <a:p>
            <a:r>
              <a:rPr lang="tr-TR" altLang="en-US" noProof="0" dirty="0" smtClean="0"/>
              <a:t>“</a:t>
            </a:r>
            <a:r>
              <a:rPr lang="tr-TR" altLang="en-US" sz="2000" noProof="0" dirty="0" err="1" smtClean="0">
                <a:latin typeface="Courier New" panose="02070309020205020404" pitchFamily="49" charset="0"/>
                <a:cs typeface="Courier New" panose="02070309020205020404" pitchFamily="49" charset="0"/>
              </a:rPr>
              <a:t>make</a:t>
            </a:r>
            <a:r>
              <a:rPr lang="tr-TR" altLang="en-US" sz="2000" noProof="0" dirty="0" smtClean="0">
                <a:latin typeface="Courier New" panose="02070309020205020404" pitchFamily="49" charset="0"/>
                <a:cs typeface="Courier New" panose="02070309020205020404" pitchFamily="49" charset="0"/>
              </a:rPr>
              <a:t> </a:t>
            </a:r>
            <a:r>
              <a:rPr lang="tr-TR" altLang="en-US" sz="2000" noProof="0" dirty="0" err="1" smtClean="0">
                <a:latin typeface="Courier New" panose="02070309020205020404" pitchFamily="49" charset="0"/>
                <a:cs typeface="Courier New" panose="02070309020205020404" pitchFamily="49" charset="0"/>
              </a:rPr>
              <a:t>menuconfig</a:t>
            </a:r>
            <a:r>
              <a:rPr lang="tr-TR" altLang="en-US" noProof="0" dirty="0" smtClean="0"/>
              <a:t>” komutu ile </a:t>
            </a:r>
            <a:r>
              <a:rPr lang="tr-TR" altLang="en-US" noProof="0" dirty="0" err="1" smtClean="0"/>
              <a:t>kernel</a:t>
            </a:r>
            <a:r>
              <a:rPr lang="tr-TR" altLang="en-US" noProof="0" dirty="0" smtClean="0"/>
              <a:t> konfigürasyonu yapın.</a:t>
            </a:r>
          </a:p>
          <a:p>
            <a:pPr lvl="1"/>
            <a:r>
              <a:rPr lang="tr-TR" altLang="en-US" noProof="0" dirty="0" smtClean="0"/>
              <a:t>“</a:t>
            </a:r>
            <a:r>
              <a:rPr lang="tr-TR" altLang="en-US" noProof="0" dirty="0" err="1" smtClean="0">
                <a:latin typeface="Courier New" panose="02070309020205020404" pitchFamily="49" charset="0"/>
                <a:cs typeface="Courier New" panose="02070309020205020404" pitchFamily="49" charset="0"/>
              </a:rPr>
              <a:t>make</a:t>
            </a:r>
            <a:r>
              <a:rPr lang="tr-TR" altLang="en-US" noProof="0" dirty="0" smtClean="0"/>
              <a:t>” komutu ile </a:t>
            </a:r>
            <a:r>
              <a:rPr lang="tr-TR" altLang="en-US" noProof="0" dirty="0" err="1" smtClean="0"/>
              <a:t>kerneli</a:t>
            </a:r>
            <a:r>
              <a:rPr lang="tr-TR" altLang="en-US" noProof="0" dirty="0" smtClean="0"/>
              <a:t> derleyin. </a:t>
            </a:r>
            <a:r>
              <a:rPr lang="tr-TR" altLang="en-US" noProof="0" dirty="0" err="1" smtClean="0"/>
              <a:t>Make</a:t>
            </a:r>
            <a:r>
              <a:rPr lang="tr-TR" altLang="en-US" noProof="0" dirty="0" smtClean="0"/>
              <a:t> komutu, </a:t>
            </a:r>
            <a:r>
              <a:rPr lang="tr-TR" altLang="en-US" noProof="0" dirty="0" err="1" smtClean="0"/>
              <a:t>kerneli</a:t>
            </a:r>
            <a:r>
              <a:rPr lang="tr-TR" altLang="en-US" noProof="0" dirty="0" smtClean="0"/>
              <a:t> .</a:t>
            </a:r>
            <a:r>
              <a:rPr lang="tr-TR" altLang="en-US" noProof="0" dirty="0" err="1" smtClean="0"/>
              <a:t>config</a:t>
            </a:r>
            <a:r>
              <a:rPr lang="tr-TR" altLang="en-US" noProof="0" dirty="0" smtClean="0"/>
              <a:t> dosyasında tanımlanan yapılandırma parametrelerine göre derler ve </a:t>
            </a:r>
            <a:r>
              <a:rPr lang="tr-TR" altLang="en-US" noProof="0" dirty="0" err="1" smtClean="0"/>
              <a:t>kernel</a:t>
            </a:r>
            <a:r>
              <a:rPr lang="tr-TR" altLang="en-US" noProof="0" dirty="0" smtClean="0"/>
              <a:t> görüntüsü (</a:t>
            </a:r>
            <a:r>
              <a:rPr lang="tr-TR" altLang="en-US" noProof="0" dirty="0" err="1" smtClean="0"/>
              <a:t>image</a:t>
            </a:r>
            <a:r>
              <a:rPr lang="tr-TR" altLang="en-US" noProof="0" dirty="0" smtClean="0"/>
              <a:t>) olan </a:t>
            </a:r>
            <a:r>
              <a:rPr lang="tr-TR" altLang="en-US" b="1" noProof="0" dirty="0" err="1" smtClean="0"/>
              <a:t>vmlinuz</a:t>
            </a:r>
            <a:r>
              <a:rPr lang="tr-TR" altLang="en-US" noProof="0" dirty="0" smtClean="0"/>
              <a:t> dosyasını üretir.</a:t>
            </a:r>
          </a:p>
          <a:p>
            <a:pPr lvl="1"/>
            <a:r>
              <a:rPr lang="tr-TR" altLang="en-US" noProof="0" dirty="0" smtClean="0"/>
              <a:t>“</a:t>
            </a:r>
            <a:r>
              <a:rPr lang="tr-TR" altLang="en-US" noProof="0" dirty="0" err="1" smtClean="0">
                <a:latin typeface="Courier New" panose="02070309020205020404" pitchFamily="49" charset="0"/>
                <a:cs typeface="Courier New" panose="02070309020205020404" pitchFamily="49" charset="0"/>
              </a:rPr>
              <a:t>make</a:t>
            </a:r>
            <a:r>
              <a:rPr lang="tr-TR" altLang="en-US" noProof="0" dirty="0" smtClean="0">
                <a:latin typeface="Courier New" panose="02070309020205020404" pitchFamily="49" charset="0"/>
                <a:cs typeface="Courier New" panose="02070309020205020404" pitchFamily="49" charset="0"/>
              </a:rPr>
              <a:t> </a:t>
            </a:r>
            <a:r>
              <a:rPr lang="tr-TR" altLang="en-US" noProof="0" dirty="0" err="1" smtClean="0">
                <a:latin typeface="Courier New" panose="02070309020205020404" pitchFamily="49" charset="0"/>
                <a:cs typeface="Courier New" panose="02070309020205020404" pitchFamily="49" charset="0"/>
              </a:rPr>
              <a:t>modules</a:t>
            </a:r>
            <a:r>
              <a:rPr lang="tr-TR" altLang="en-US" noProof="0" dirty="0" smtClean="0"/>
              <a:t>” komutu ile </a:t>
            </a:r>
            <a:r>
              <a:rPr lang="tr-TR" altLang="en-US" noProof="0" dirty="0" err="1" smtClean="0"/>
              <a:t>kernel</a:t>
            </a:r>
            <a:r>
              <a:rPr lang="tr-TR" altLang="en-US" noProof="0" dirty="0" smtClean="0"/>
              <a:t> modüllerini derleyin, Çekirdeğin derlenmesinde olduğu gibi, modül derlemesi .</a:t>
            </a:r>
            <a:r>
              <a:rPr lang="tr-TR" altLang="en-US" noProof="0" dirty="0" err="1" smtClean="0"/>
              <a:t>config</a:t>
            </a:r>
            <a:r>
              <a:rPr lang="tr-TR" altLang="en-US" noProof="0" dirty="0" smtClean="0"/>
              <a:t> dosyasında belirtilen yapılandırma parametrelerine bağlıdır.</a:t>
            </a:r>
          </a:p>
          <a:p>
            <a:pPr lvl="1"/>
            <a:r>
              <a:rPr lang="tr-TR" altLang="en-US" noProof="0" dirty="0" smtClean="0"/>
              <a:t>“</a:t>
            </a:r>
            <a:r>
              <a:rPr lang="tr-TR" altLang="en-US" noProof="0" dirty="0" err="1" smtClean="0">
                <a:latin typeface="Courier New" panose="02070309020205020404" pitchFamily="49" charset="0"/>
                <a:cs typeface="Courier New" panose="02070309020205020404" pitchFamily="49" charset="0"/>
              </a:rPr>
              <a:t>make</a:t>
            </a:r>
            <a:r>
              <a:rPr lang="tr-TR" altLang="en-US" noProof="0" dirty="0" smtClean="0">
                <a:latin typeface="Courier New" panose="02070309020205020404" pitchFamily="49" charset="0"/>
                <a:cs typeface="Courier New" panose="02070309020205020404" pitchFamily="49" charset="0"/>
              </a:rPr>
              <a:t> </a:t>
            </a:r>
            <a:r>
              <a:rPr lang="tr-TR" altLang="en-US" noProof="0" dirty="0" err="1" smtClean="0">
                <a:latin typeface="Courier New" panose="02070309020205020404" pitchFamily="49" charset="0"/>
                <a:cs typeface="Courier New" panose="02070309020205020404" pitchFamily="49" charset="0"/>
              </a:rPr>
              <a:t>modules_install</a:t>
            </a:r>
            <a:r>
              <a:rPr lang="tr-TR" altLang="en-US" noProof="0" dirty="0" smtClean="0"/>
              <a:t>” komutu ile </a:t>
            </a:r>
            <a:r>
              <a:rPr lang="tr-TR" altLang="en-US" noProof="0" dirty="0" err="1" smtClean="0"/>
              <a:t>kernel</a:t>
            </a:r>
            <a:r>
              <a:rPr lang="tr-TR" altLang="en-US" noProof="0" dirty="0" smtClean="0"/>
              <a:t> modüllerini </a:t>
            </a:r>
            <a:r>
              <a:rPr lang="tr-TR" altLang="en-US" noProof="0" dirty="0" err="1" smtClean="0"/>
              <a:t>vmlinuz</a:t>
            </a:r>
            <a:r>
              <a:rPr lang="tr-TR" altLang="en-US" noProof="0" dirty="0" smtClean="0"/>
              <a:t> içine kurun.</a:t>
            </a:r>
          </a:p>
          <a:p>
            <a:pPr lvl="1"/>
            <a:r>
              <a:rPr lang="tr-TR" altLang="en-US" noProof="0" dirty="0" err="1" smtClean="0"/>
              <a:t>Kerneli</a:t>
            </a:r>
            <a:r>
              <a:rPr lang="tr-TR" altLang="en-US" noProof="0" dirty="0" smtClean="0"/>
              <a:t> sistem üzerinde “</a:t>
            </a:r>
            <a:r>
              <a:rPr lang="tr-TR" altLang="en-US" noProof="0" dirty="0" err="1" smtClean="0">
                <a:latin typeface="Courier New" panose="02070309020205020404" pitchFamily="49" charset="0"/>
                <a:cs typeface="Courier New" panose="02070309020205020404" pitchFamily="49" charset="0"/>
              </a:rPr>
              <a:t>make</a:t>
            </a:r>
            <a:r>
              <a:rPr lang="tr-TR" altLang="en-US" noProof="0" dirty="0" smtClean="0">
                <a:latin typeface="Courier New" panose="02070309020205020404" pitchFamily="49" charset="0"/>
                <a:cs typeface="Courier New" panose="02070309020205020404" pitchFamily="49" charset="0"/>
              </a:rPr>
              <a:t> </a:t>
            </a:r>
            <a:r>
              <a:rPr lang="tr-TR" altLang="en-US" noProof="0" dirty="0" err="1" smtClean="0">
                <a:latin typeface="Courier New" panose="02070309020205020404" pitchFamily="49" charset="0"/>
                <a:cs typeface="Courier New" panose="02070309020205020404" pitchFamily="49" charset="0"/>
              </a:rPr>
              <a:t>install</a:t>
            </a:r>
            <a:r>
              <a:rPr lang="tr-TR" altLang="en-US" noProof="0" dirty="0" smtClean="0"/>
              <a:t>” komutu ile kurun.</a:t>
            </a:r>
          </a:p>
          <a:p>
            <a:endParaRPr lang="tr-TR" altLang="en-US" noProof="0" dirty="0"/>
          </a:p>
        </p:txBody>
      </p:sp>
    </p:spTree>
    <p:extLst>
      <p:ext uri="{BB962C8B-B14F-4D97-AF65-F5344CB8AC3E}">
        <p14:creationId xmlns:p14="http://schemas.microsoft.com/office/powerpoint/2010/main" val="22673914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xmlns="" id="{EB1F4D2D-A1F6-4F80-AAF7-B44F6C42031E}"/>
              </a:ext>
            </a:extLst>
          </p:cNvPr>
          <p:cNvSpPr>
            <a:spLocks noGrp="1" noChangeArrowheads="1"/>
          </p:cNvSpPr>
          <p:nvPr>
            <p:ph type="title"/>
          </p:nvPr>
        </p:nvSpPr>
        <p:spPr>
          <a:xfrm>
            <a:off x="765175" y="142650"/>
            <a:ext cx="7820025" cy="576262"/>
          </a:xfrm>
        </p:spPr>
        <p:txBody>
          <a:bodyPr>
            <a:normAutofit fontScale="90000"/>
          </a:bodyPr>
          <a:lstStyle/>
          <a:p>
            <a:pPr eaLnBrk="1" hangingPunct="1"/>
            <a:r>
              <a:rPr lang="tr-TR" altLang="en-US" noProof="0" dirty="0" err="1" smtClean="0"/>
              <a:t>System</a:t>
            </a:r>
            <a:r>
              <a:rPr lang="tr-TR" altLang="en-US" noProof="0" dirty="0" smtClean="0"/>
              <a:t> </a:t>
            </a:r>
            <a:r>
              <a:rPr lang="tr-TR" altLang="en-US" noProof="0" dirty="0" err="1" smtClean="0"/>
              <a:t>Boot</a:t>
            </a:r>
            <a:endParaRPr lang="tr-TR" altLang="en-US" noProof="0" dirty="0"/>
          </a:p>
        </p:txBody>
      </p:sp>
      <p:sp>
        <p:nvSpPr>
          <p:cNvPr id="105475" name="Rectangle 3">
            <a:extLst>
              <a:ext uri="{FF2B5EF4-FFF2-40B4-BE49-F238E27FC236}">
                <a16:creationId xmlns:a16="http://schemas.microsoft.com/office/drawing/2014/main" xmlns="" id="{84966C5E-EDB7-4314-801D-4E54D9A7265D}"/>
              </a:ext>
            </a:extLst>
          </p:cNvPr>
          <p:cNvSpPr>
            <a:spLocks noGrp="1" noChangeArrowheads="1"/>
          </p:cNvSpPr>
          <p:nvPr>
            <p:ph idx="1"/>
          </p:nvPr>
        </p:nvSpPr>
        <p:spPr>
          <a:xfrm>
            <a:off x="765175" y="1038001"/>
            <a:ext cx="7580539" cy="4745942"/>
          </a:xfrm>
        </p:spPr>
        <p:txBody>
          <a:bodyPr>
            <a:normAutofit lnSpcReduction="10000"/>
          </a:bodyPr>
          <a:lstStyle/>
          <a:p>
            <a:r>
              <a:rPr lang="tr-TR" altLang="en-US" noProof="0" dirty="0" err="1" smtClean="0"/>
              <a:t>Kernel’ın</a:t>
            </a:r>
            <a:r>
              <a:rPr lang="tr-TR" altLang="en-US" noProof="0" dirty="0" smtClean="0"/>
              <a:t> yüklenerek bilgisayarın başlatılmasına </a:t>
            </a:r>
            <a:r>
              <a:rPr lang="tr-TR" altLang="en-US" noProof="0" dirty="0" err="1" smtClean="0"/>
              <a:t>booting</a:t>
            </a:r>
            <a:r>
              <a:rPr lang="tr-TR" altLang="en-US" noProof="0" dirty="0" smtClean="0"/>
              <a:t> denilmektedir.</a:t>
            </a:r>
          </a:p>
          <a:p>
            <a:r>
              <a:rPr lang="tr-TR" altLang="en-US" noProof="0" dirty="0" smtClean="0"/>
              <a:t>Sisteme güç verildiğinde , sistem belirli bir bellek konumundan yürütülmeye başlanır.</a:t>
            </a:r>
          </a:p>
          <a:p>
            <a:r>
              <a:rPr lang="tr-TR" altLang="en-US" noProof="0" dirty="0" smtClean="0"/>
              <a:t>Donanımın başlatabilmesi için işletim sistemi donanıma sunulmalıdır.</a:t>
            </a:r>
          </a:p>
          <a:p>
            <a:r>
              <a:rPr lang="tr-TR" altLang="en-US" b="1" noProof="0" dirty="0" err="1" smtClean="0">
                <a:solidFill>
                  <a:srgbClr val="006699"/>
                </a:solidFill>
              </a:rPr>
              <a:t>bootstrap</a:t>
            </a:r>
            <a:r>
              <a:rPr lang="tr-TR" altLang="en-US" b="1" noProof="0" dirty="0" smtClean="0">
                <a:solidFill>
                  <a:srgbClr val="3366FF"/>
                </a:solidFill>
              </a:rPr>
              <a:t> </a:t>
            </a:r>
            <a:r>
              <a:rPr lang="tr-TR" altLang="en-US" b="1" noProof="0" dirty="0" err="1" smtClean="0">
                <a:solidFill>
                  <a:srgbClr val="006699"/>
                </a:solidFill>
              </a:rPr>
              <a:t>loader</a:t>
            </a:r>
            <a:r>
              <a:rPr lang="tr-TR" altLang="en-US" b="1" noProof="0" dirty="0" smtClean="0">
                <a:solidFill>
                  <a:srgbClr val="006699"/>
                </a:solidFill>
              </a:rPr>
              <a:t> </a:t>
            </a:r>
            <a:r>
              <a:rPr lang="tr-TR" altLang="en-US" noProof="0" dirty="0" smtClean="0"/>
              <a:t>ya da</a:t>
            </a:r>
            <a:r>
              <a:rPr lang="tr-TR" altLang="en-US" b="1" noProof="0" dirty="0" smtClean="0">
                <a:solidFill>
                  <a:srgbClr val="006699"/>
                </a:solidFill>
              </a:rPr>
              <a:t> </a:t>
            </a:r>
            <a:r>
              <a:rPr lang="tr-TR" altLang="en-US" b="1" noProof="0" dirty="0" err="1" smtClean="0">
                <a:solidFill>
                  <a:srgbClr val="006699"/>
                </a:solidFill>
              </a:rPr>
              <a:t>bootstrap</a:t>
            </a:r>
            <a:r>
              <a:rPr lang="tr-TR" altLang="en-US" b="1" noProof="0" dirty="0" smtClean="0">
                <a:solidFill>
                  <a:srgbClr val="3366FF"/>
                </a:solidFill>
              </a:rPr>
              <a:t> </a:t>
            </a:r>
            <a:r>
              <a:rPr lang="tr-TR" altLang="en-US" b="1" noProof="0" dirty="0" smtClean="0">
                <a:solidFill>
                  <a:srgbClr val="006699"/>
                </a:solidFill>
              </a:rPr>
              <a:t>program</a:t>
            </a:r>
            <a:r>
              <a:rPr lang="tr-TR" altLang="en-US" noProof="0" dirty="0" smtClean="0"/>
              <a:t>, </a:t>
            </a:r>
            <a:r>
              <a:rPr lang="tr-TR" altLang="en-US" b="1" noProof="0" dirty="0" smtClean="0">
                <a:solidFill>
                  <a:srgbClr val="006699"/>
                </a:solidFill>
              </a:rPr>
              <a:t>ROM</a:t>
            </a:r>
            <a:r>
              <a:rPr lang="tr-TR" altLang="en-US" noProof="0" dirty="0" smtClean="0"/>
              <a:t> ya da  </a:t>
            </a:r>
            <a:r>
              <a:rPr lang="tr-TR" altLang="en-US" b="1" noProof="0" dirty="0" smtClean="0">
                <a:solidFill>
                  <a:srgbClr val="006699"/>
                </a:solidFill>
              </a:rPr>
              <a:t>EEPROM</a:t>
            </a:r>
            <a:r>
              <a:rPr lang="tr-TR" altLang="en-US" noProof="0" dirty="0" smtClean="0"/>
              <a:t> üzerindedir ve işletim sisteminin </a:t>
            </a:r>
            <a:r>
              <a:rPr lang="tr-TR" altLang="en-US" noProof="0" dirty="0" err="1" smtClean="0"/>
              <a:t>kernel</a:t>
            </a:r>
            <a:r>
              <a:rPr lang="tr-TR" altLang="en-US" noProof="0" dirty="0" smtClean="0"/>
              <a:t> kısmını belleğe yükler ve </a:t>
            </a:r>
            <a:r>
              <a:rPr lang="tr-TR" altLang="en-US" noProof="0" dirty="0" err="1" smtClean="0"/>
              <a:t>kerneli</a:t>
            </a:r>
            <a:r>
              <a:rPr lang="tr-TR" altLang="en-US" noProof="0" dirty="0" smtClean="0"/>
              <a:t> başlatır.</a:t>
            </a:r>
          </a:p>
          <a:p>
            <a:r>
              <a:rPr lang="tr-TR" altLang="en-US" noProof="0" dirty="0" err="1" smtClean="0"/>
              <a:t>bootstrap</a:t>
            </a:r>
            <a:r>
              <a:rPr lang="tr-TR" altLang="en-US" noProof="0" dirty="0" smtClean="0"/>
              <a:t> programı </a:t>
            </a:r>
            <a:r>
              <a:rPr lang="tr-TR" altLang="en-US" noProof="0" dirty="0" err="1" smtClean="0"/>
              <a:t>kerneli</a:t>
            </a:r>
            <a:r>
              <a:rPr lang="tr-TR" altLang="en-US" noProof="0" dirty="0" smtClean="0"/>
              <a:t> yüklemenin yanı sıra, belleği ve CPU'yu incelemek ve aygıtları keşfetmek gibi işler de yapar. Makine başlatmaya uygunsa program </a:t>
            </a:r>
            <a:r>
              <a:rPr lang="tr-TR" altLang="en-US" noProof="0" dirty="0" err="1" smtClean="0"/>
              <a:t>booting</a:t>
            </a:r>
            <a:r>
              <a:rPr lang="tr-TR" altLang="en-US" noProof="0" dirty="0" smtClean="0"/>
              <a:t> adımlarına devam edebilir. </a:t>
            </a:r>
          </a:p>
          <a:p>
            <a:r>
              <a:rPr lang="tr-TR" altLang="en-US" dirty="0" smtClean="0"/>
              <a:t>Ayrıca </a:t>
            </a:r>
            <a:r>
              <a:rPr lang="tr-TR" altLang="en-US" dirty="0" err="1" smtClean="0"/>
              <a:t>Bootstrap</a:t>
            </a:r>
            <a:r>
              <a:rPr lang="tr-TR" altLang="en-US" dirty="0" smtClean="0"/>
              <a:t>, </a:t>
            </a:r>
            <a:r>
              <a:rPr lang="tr-TR" altLang="en-US" noProof="0" dirty="0" smtClean="0"/>
              <a:t>CPU </a:t>
            </a:r>
            <a:r>
              <a:rPr lang="tr-TR" altLang="en-US" noProof="0" dirty="0" err="1" smtClean="0"/>
              <a:t>registerlerinden</a:t>
            </a:r>
            <a:r>
              <a:rPr lang="tr-TR" altLang="en-US" noProof="0" dirty="0" smtClean="0"/>
              <a:t> aygıt denetleyicilerine ve ana belleğin içeriğine kadar sistemin tüm yönlerini başlatabilir. </a:t>
            </a:r>
          </a:p>
          <a:p>
            <a:r>
              <a:rPr lang="tr-TR" altLang="en-US" noProof="0" dirty="0" smtClean="0"/>
              <a:t>Son adımda işletim sistemini başlatır ve </a:t>
            </a:r>
            <a:r>
              <a:rPr lang="tr-TR" altLang="en-US" noProof="0" dirty="0" err="1" smtClean="0"/>
              <a:t>root</a:t>
            </a:r>
            <a:r>
              <a:rPr lang="tr-TR" altLang="en-US" noProof="0" dirty="0" smtClean="0"/>
              <a:t> dosya sistemini bağlar. Bu noktadan itibaren sistemin çalıştığı söylenir.</a:t>
            </a:r>
          </a:p>
          <a:p>
            <a:endParaRPr lang="tr-TR" altLang="en-US" noProof="0" dirty="0" smtClean="0"/>
          </a:p>
        </p:txBody>
      </p:sp>
    </p:spTree>
    <p:extLst>
      <p:ext uri="{BB962C8B-B14F-4D97-AF65-F5344CB8AC3E}">
        <p14:creationId xmlns:p14="http://schemas.microsoft.com/office/powerpoint/2010/main" val="1981318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xmlns="" id="{EB1F4D2D-A1F6-4F80-AAF7-B44F6C42031E}"/>
              </a:ext>
            </a:extLst>
          </p:cNvPr>
          <p:cNvSpPr>
            <a:spLocks noGrp="1" noChangeArrowheads="1"/>
          </p:cNvSpPr>
          <p:nvPr>
            <p:ph type="title"/>
          </p:nvPr>
        </p:nvSpPr>
        <p:spPr>
          <a:xfrm>
            <a:off x="765175" y="142650"/>
            <a:ext cx="7820025" cy="576262"/>
          </a:xfrm>
        </p:spPr>
        <p:txBody>
          <a:bodyPr>
            <a:normAutofit fontScale="90000"/>
          </a:bodyPr>
          <a:lstStyle/>
          <a:p>
            <a:pPr eaLnBrk="1" hangingPunct="1"/>
            <a:r>
              <a:rPr lang="tr-TR" altLang="en-US" noProof="0" dirty="0" err="1" smtClean="0"/>
              <a:t>System</a:t>
            </a:r>
            <a:r>
              <a:rPr lang="tr-TR" altLang="en-US" noProof="0" dirty="0" smtClean="0"/>
              <a:t> </a:t>
            </a:r>
            <a:r>
              <a:rPr lang="tr-TR" altLang="en-US" noProof="0" dirty="0" err="1" smtClean="0"/>
              <a:t>Boot</a:t>
            </a:r>
            <a:endParaRPr lang="tr-TR" altLang="en-US" noProof="0" dirty="0"/>
          </a:p>
        </p:txBody>
      </p:sp>
      <p:sp>
        <p:nvSpPr>
          <p:cNvPr id="105475" name="Rectangle 3">
            <a:extLst>
              <a:ext uri="{FF2B5EF4-FFF2-40B4-BE49-F238E27FC236}">
                <a16:creationId xmlns:a16="http://schemas.microsoft.com/office/drawing/2014/main" xmlns="" id="{84966C5E-EDB7-4314-801D-4E54D9A7265D}"/>
              </a:ext>
            </a:extLst>
          </p:cNvPr>
          <p:cNvSpPr>
            <a:spLocks noGrp="1" noChangeArrowheads="1"/>
          </p:cNvSpPr>
          <p:nvPr>
            <p:ph idx="1"/>
          </p:nvPr>
        </p:nvSpPr>
        <p:spPr>
          <a:xfrm>
            <a:off x="765175" y="1038001"/>
            <a:ext cx="7580539" cy="4745942"/>
          </a:xfrm>
        </p:spPr>
        <p:txBody>
          <a:bodyPr>
            <a:normAutofit lnSpcReduction="10000"/>
          </a:bodyPr>
          <a:lstStyle/>
          <a:p>
            <a:r>
              <a:rPr lang="tr-TR" altLang="en-US" noProof="0" dirty="0" smtClean="0"/>
              <a:t>Bazı bilgisayar sistemlerinde çok aşamalı bir önyükleme işlemi kullanılır: Bilgisayar ilk kez çalıştırıldığında, </a:t>
            </a:r>
            <a:r>
              <a:rPr lang="tr-TR" altLang="en-US" b="1" noProof="0" dirty="0" smtClean="0">
                <a:solidFill>
                  <a:srgbClr val="006699"/>
                </a:solidFill>
              </a:rPr>
              <a:t>BIOS </a:t>
            </a:r>
            <a:r>
              <a:rPr lang="tr-TR" altLang="en-US" noProof="0" dirty="0" smtClean="0"/>
              <a:t>olarak bilinen küçük bir önyükleyici (ROM üzerinde) çalıştırılır. BIOS ,işletim sistemini yükleyecek asıl kısım olan </a:t>
            </a:r>
            <a:r>
              <a:rPr lang="tr-TR" altLang="en-US" b="1" noProof="0" dirty="0" err="1" smtClean="0">
                <a:solidFill>
                  <a:srgbClr val="006699"/>
                </a:solidFill>
              </a:rPr>
              <a:t>boot</a:t>
            </a:r>
            <a:r>
              <a:rPr lang="tr-TR" altLang="en-US" b="1" noProof="0" dirty="0" smtClean="0">
                <a:solidFill>
                  <a:srgbClr val="3366FF"/>
                </a:solidFill>
              </a:rPr>
              <a:t> </a:t>
            </a:r>
            <a:r>
              <a:rPr lang="tr-TR" altLang="en-US" b="1" noProof="0" dirty="0" err="1" smtClean="0">
                <a:solidFill>
                  <a:srgbClr val="006699"/>
                </a:solidFill>
              </a:rPr>
              <a:t>block</a:t>
            </a:r>
            <a:r>
              <a:rPr lang="tr-TR" altLang="en-US" b="1" noProof="0" dirty="0" smtClean="0">
                <a:solidFill>
                  <a:srgbClr val="3366FF"/>
                </a:solidFill>
              </a:rPr>
              <a:t> </a:t>
            </a:r>
            <a:r>
              <a:rPr lang="tr-TR" altLang="en-US" noProof="0" dirty="0" smtClean="0"/>
              <a:t>u (sabit disk üzerinde) yükler.</a:t>
            </a:r>
          </a:p>
          <a:p>
            <a:r>
              <a:rPr lang="tr-TR" altLang="en-US" noProof="0" dirty="0" smtClean="0"/>
              <a:t>Birçok yeni bilgisayar sistemi, BIOS tabanlı önyükleme sürecini </a:t>
            </a:r>
            <a:r>
              <a:rPr lang="tr-TR" altLang="en-US" b="1" noProof="0" dirty="0" err="1" smtClean="0">
                <a:solidFill>
                  <a:srgbClr val="006699"/>
                </a:solidFill>
              </a:rPr>
              <a:t>Unified</a:t>
            </a:r>
            <a:r>
              <a:rPr lang="tr-TR" altLang="en-US" b="1" noProof="0" dirty="0" smtClean="0">
                <a:solidFill>
                  <a:srgbClr val="3366FF"/>
                </a:solidFill>
              </a:rPr>
              <a:t> </a:t>
            </a:r>
            <a:r>
              <a:rPr lang="tr-TR" altLang="en-US" b="1" noProof="0" dirty="0" err="1" smtClean="0">
                <a:solidFill>
                  <a:srgbClr val="006699"/>
                </a:solidFill>
              </a:rPr>
              <a:t>Extensible</a:t>
            </a:r>
            <a:r>
              <a:rPr lang="tr-TR" altLang="en-US" b="1" noProof="0" dirty="0" smtClean="0">
                <a:solidFill>
                  <a:srgbClr val="3366FF"/>
                </a:solidFill>
              </a:rPr>
              <a:t> </a:t>
            </a:r>
            <a:r>
              <a:rPr lang="tr-TR" altLang="en-US" b="1" noProof="0" dirty="0" smtClean="0">
                <a:solidFill>
                  <a:srgbClr val="006699"/>
                </a:solidFill>
              </a:rPr>
              <a:t>Firmware</a:t>
            </a:r>
            <a:r>
              <a:rPr lang="tr-TR" altLang="en-US" b="1" noProof="0" dirty="0" smtClean="0">
                <a:solidFill>
                  <a:srgbClr val="3366FF"/>
                </a:solidFill>
              </a:rPr>
              <a:t> </a:t>
            </a:r>
            <a:r>
              <a:rPr lang="tr-TR" altLang="en-US" b="1" noProof="0" dirty="0" err="1" smtClean="0">
                <a:solidFill>
                  <a:srgbClr val="006699"/>
                </a:solidFill>
              </a:rPr>
              <a:t>Interface</a:t>
            </a:r>
            <a:r>
              <a:rPr lang="tr-TR" altLang="en-US" b="1" noProof="0" dirty="0" smtClean="0">
                <a:solidFill>
                  <a:srgbClr val="3366FF"/>
                </a:solidFill>
              </a:rPr>
              <a:t> </a:t>
            </a:r>
            <a:r>
              <a:rPr lang="tr-TR" altLang="en-US" noProof="0" dirty="0" smtClean="0"/>
              <a:t>(</a:t>
            </a:r>
            <a:r>
              <a:rPr lang="tr-TR" altLang="en-US" b="1" noProof="0" dirty="0" smtClean="0">
                <a:solidFill>
                  <a:srgbClr val="006699"/>
                </a:solidFill>
              </a:rPr>
              <a:t>UEFI</a:t>
            </a:r>
            <a:r>
              <a:rPr lang="tr-TR" altLang="en-US" noProof="0" dirty="0" smtClean="0"/>
              <a:t>) ile değiştirdi.</a:t>
            </a:r>
          </a:p>
          <a:p>
            <a:r>
              <a:rPr lang="tr-TR" altLang="en-US" noProof="0" dirty="0" smtClean="0"/>
              <a:t>UEFI, 64 bit sistemler ve daha büyük diskler için </a:t>
            </a:r>
            <a:r>
              <a:rPr lang="tr-TR" altLang="en-US" noProof="0" dirty="0" err="1" smtClean="0"/>
              <a:t>BIOS'a</a:t>
            </a:r>
            <a:r>
              <a:rPr lang="tr-TR" altLang="en-US" noProof="0" dirty="0" smtClean="0"/>
              <a:t> göre daha iyi destek sağlar. En önemli avantajı </a:t>
            </a:r>
            <a:r>
              <a:rPr lang="tr-TR" altLang="en-US" noProof="0" dirty="0" err="1" smtClean="0"/>
              <a:t>UEFI'nin</a:t>
            </a:r>
            <a:r>
              <a:rPr lang="tr-TR" altLang="en-US" noProof="0" dirty="0" smtClean="0"/>
              <a:t> </a:t>
            </a:r>
            <a:r>
              <a:rPr lang="tr-TR" altLang="en-US" b="1" noProof="0" dirty="0" smtClean="0"/>
              <a:t>tek ve eksiksiz bir </a:t>
            </a:r>
            <a:r>
              <a:rPr lang="tr-TR" altLang="en-US" b="1" noProof="0" dirty="0" err="1" smtClean="0"/>
              <a:t>booting</a:t>
            </a:r>
            <a:r>
              <a:rPr lang="tr-TR" altLang="en-US" b="1" noProof="0" dirty="0" smtClean="0"/>
              <a:t> </a:t>
            </a:r>
            <a:r>
              <a:rPr lang="tr-TR" altLang="en-US" noProof="0" dirty="0" smtClean="0"/>
              <a:t>yöneticisi olması sebebiyle çok aşamalı BIOS </a:t>
            </a:r>
            <a:r>
              <a:rPr lang="tr-TR" altLang="en-US" noProof="0" dirty="0" err="1" smtClean="0"/>
              <a:t>booting</a:t>
            </a:r>
            <a:r>
              <a:rPr lang="tr-TR" altLang="en-US" noProof="0" dirty="0" smtClean="0"/>
              <a:t> sürecinden </a:t>
            </a:r>
            <a:r>
              <a:rPr lang="tr-TR" altLang="en-US" b="1" noProof="0" dirty="0" smtClean="0"/>
              <a:t>daha hızlı </a:t>
            </a:r>
            <a:r>
              <a:rPr lang="tr-TR" altLang="en-US" noProof="0" dirty="0" smtClean="0"/>
              <a:t>olmasıdır.</a:t>
            </a:r>
          </a:p>
          <a:p>
            <a:r>
              <a:rPr lang="tr-TR" altLang="en-US" noProof="0" dirty="0" smtClean="0"/>
              <a:t>Çoğu işletim sistemi için </a:t>
            </a:r>
            <a:r>
              <a:rPr lang="tr-TR" altLang="en-US" noProof="0" dirty="0" err="1" smtClean="0"/>
              <a:t>boot</a:t>
            </a:r>
            <a:r>
              <a:rPr lang="tr-TR" altLang="en-US" noProof="0" dirty="0" smtClean="0"/>
              <a:t> </a:t>
            </a:r>
            <a:r>
              <a:rPr lang="tr-TR" altLang="en-US" noProof="0" dirty="0" err="1" smtClean="0"/>
              <a:t>loader</a:t>
            </a:r>
            <a:r>
              <a:rPr lang="tr-TR" altLang="en-US" noProof="0" dirty="0" smtClean="0"/>
              <a:t>, donanım sorunlarını tanılamak, bozuk dosya sistemlerini onarmak ve hatta işletim sistemini yeniden yüklemek için </a:t>
            </a:r>
            <a:r>
              <a:rPr lang="tr-TR" altLang="en-US" b="1" noProof="0" dirty="0" err="1" smtClean="0">
                <a:solidFill>
                  <a:srgbClr val="006699"/>
                </a:solidFill>
              </a:rPr>
              <a:t>recovery</a:t>
            </a:r>
            <a:r>
              <a:rPr lang="tr-TR" altLang="en-US" b="1" noProof="0" dirty="0" smtClean="0">
                <a:solidFill>
                  <a:srgbClr val="006699"/>
                </a:solidFill>
              </a:rPr>
              <a:t> </a:t>
            </a:r>
            <a:r>
              <a:rPr lang="tr-TR" altLang="en-US" b="1" noProof="0" dirty="0" err="1" smtClean="0">
                <a:solidFill>
                  <a:srgbClr val="006699"/>
                </a:solidFill>
              </a:rPr>
              <a:t>moduna</a:t>
            </a:r>
            <a:r>
              <a:rPr lang="tr-TR" altLang="en-US" b="1" noProof="0" dirty="0" smtClean="0">
                <a:solidFill>
                  <a:srgbClr val="006699"/>
                </a:solidFill>
              </a:rPr>
              <a:t> </a:t>
            </a:r>
            <a:r>
              <a:rPr lang="tr-TR" altLang="en-US" noProof="0" dirty="0" smtClean="0"/>
              <a:t>ya da </a:t>
            </a:r>
            <a:r>
              <a:rPr lang="tr-TR" altLang="en-US" b="1" noProof="0" dirty="0" err="1" smtClean="0">
                <a:solidFill>
                  <a:srgbClr val="006699"/>
                </a:solidFill>
              </a:rPr>
              <a:t>single</a:t>
            </a:r>
            <a:r>
              <a:rPr lang="tr-TR" altLang="en-US" b="1" noProof="0" dirty="0" smtClean="0">
                <a:solidFill>
                  <a:srgbClr val="006699"/>
                </a:solidFill>
              </a:rPr>
              <a:t> </a:t>
            </a:r>
            <a:r>
              <a:rPr lang="tr-TR" altLang="en-US" b="1" noProof="0" dirty="0" err="1" smtClean="0">
                <a:solidFill>
                  <a:srgbClr val="006699"/>
                </a:solidFill>
              </a:rPr>
              <a:t>user</a:t>
            </a:r>
            <a:r>
              <a:rPr lang="tr-TR" altLang="en-US" b="1" noProof="0" dirty="0" smtClean="0">
                <a:solidFill>
                  <a:srgbClr val="006699"/>
                </a:solidFill>
              </a:rPr>
              <a:t> </a:t>
            </a:r>
            <a:r>
              <a:rPr lang="tr-TR" altLang="en-US" b="1" noProof="0" dirty="0" err="1" smtClean="0">
                <a:solidFill>
                  <a:srgbClr val="006699"/>
                </a:solidFill>
              </a:rPr>
              <a:t>moduna</a:t>
            </a:r>
            <a:r>
              <a:rPr lang="tr-TR" altLang="en-US" b="1" noProof="0" dirty="0" smtClean="0">
                <a:solidFill>
                  <a:srgbClr val="006699"/>
                </a:solidFill>
              </a:rPr>
              <a:t> </a:t>
            </a:r>
            <a:r>
              <a:rPr lang="tr-TR" altLang="en-US" noProof="0" dirty="0" err="1" smtClean="0"/>
              <a:t>booting</a:t>
            </a:r>
            <a:r>
              <a:rPr lang="tr-TR" altLang="en-US" noProof="0" dirty="0" smtClean="0"/>
              <a:t> yapmayı sağlar.</a:t>
            </a:r>
          </a:p>
          <a:p>
            <a:r>
              <a:rPr lang="tr-TR" altLang="en-US" b="1" dirty="0"/>
              <a:t>GRUB</a:t>
            </a:r>
            <a:r>
              <a:rPr lang="tr-TR" altLang="en-US" dirty="0"/>
              <a:t>, Linux ve UNIX sistemleri için açık kaynaklı yaygın </a:t>
            </a:r>
            <a:r>
              <a:rPr lang="tr-TR" altLang="en-US" dirty="0" err="1"/>
              <a:t>bootstrap</a:t>
            </a:r>
            <a:r>
              <a:rPr lang="tr-TR" altLang="en-US" dirty="0"/>
              <a:t> programdır. Birden çok diskten, sürümden, çekirdek seçeneklerinden çekirdek seçimine izin verir.</a:t>
            </a:r>
          </a:p>
          <a:p>
            <a:endParaRPr lang="tr-TR" altLang="en-US" noProof="0" dirty="0"/>
          </a:p>
        </p:txBody>
      </p:sp>
    </p:spTree>
    <p:extLst>
      <p:ext uri="{BB962C8B-B14F-4D97-AF65-F5344CB8AC3E}">
        <p14:creationId xmlns:p14="http://schemas.microsoft.com/office/powerpoint/2010/main" val="26067434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1">
            <a:extLst>
              <a:ext uri="{FF2B5EF4-FFF2-40B4-BE49-F238E27FC236}">
                <a16:creationId xmlns:a16="http://schemas.microsoft.com/office/drawing/2014/main" xmlns="" id="{D37D0B20-2573-4F33-B46D-85291214EDD3}"/>
              </a:ext>
            </a:extLst>
          </p:cNvPr>
          <p:cNvSpPr>
            <a:spLocks noGrp="1" noChangeArrowheads="1"/>
          </p:cNvSpPr>
          <p:nvPr>
            <p:ph type="title"/>
          </p:nvPr>
        </p:nvSpPr>
        <p:spPr>
          <a:xfrm>
            <a:off x="1090613" y="108633"/>
            <a:ext cx="7596187" cy="576262"/>
          </a:xfrm>
        </p:spPr>
        <p:txBody>
          <a:bodyPr>
            <a:normAutofit fontScale="90000"/>
          </a:bodyPr>
          <a:lstStyle/>
          <a:p>
            <a:pPr eaLnBrk="1" hangingPunct="1"/>
            <a:r>
              <a:rPr lang="tr-TR" altLang="en-US" noProof="0" dirty="0" smtClean="0"/>
              <a:t>Operating-</a:t>
            </a:r>
            <a:r>
              <a:rPr lang="tr-TR" altLang="en-US" noProof="0" dirty="0" err="1" smtClean="0"/>
              <a:t>System</a:t>
            </a:r>
            <a:r>
              <a:rPr lang="tr-TR" altLang="en-US" noProof="0" dirty="0" smtClean="0"/>
              <a:t> Debugging</a:t>
            </a:r>
            <a:endParaRPr lang="tr-TR" altLang="en-US" noProof="0" dirty="0"/>
          </a:p>
        </p:txBody>
      </p:sp>
      <p:sp>
        <p:nvSpPr>
          <p:cNvPr id="107523" name="Content Placeholder 2">
            <a:extLst>
              <a:ext uri="{FF2B5EF4-FFF2-40B4-BE49-F238E27FC236}">
                <a16:creationId xmlns:a16="http://schemas.microsoft.com/office/drawing/2014/main" xmlns="" id="{09BD28EB-4A21-4422-9ABC-1A17E1FEC3C0}"/>
              </a:ext>
            </a:extLst>
          </p:cNvPr>
          <p:cNvSpPr>
            <a:spLocks noGrp="1" noChangeArrowheads="1"/>
          </p:cNvSpPr>
          <p:nvPr>
            <p:ph idx="1"/>
          </p:nvPr>
        </p:nvSpPr>
        <p:spPr>
          <a:xfrm>
            <a:off x="806450" y="1233488"/>
            <a:ext cx="7753350" cy="4910137"/>
          </a:xfrm>
        </p:spPr>
        <p:txBody>
          <a:bodyPr>
            <a:normAutofit fontScale="92500" lnSpcReduction="20000"/>
          </a:bodyPr>
          <a:lstStyle/>
          <a:p>
            <a:r>
              <a:rPr lang="tr-TR" altLang="en-US" b="1" noProof="0" dirty="0" smtClean="0">
                <a:solidFill>
                  <a:srgbClr val="006699"/>
                </a:solidFill>
                <a:latin typeface="+mj-lt"/>
              </a:rPr>
              <a:t>Debugging,</a:t>
            </a:r>
            <a:r>
              <a:rPr lang="tr-TR" altLang="en-US" noProof="0" dirty="0" smtClean="0">
                <a:solidFill>
                  <a:srgbClr val="3366FF"/>
                </a:solidFill>
              </a:rPr>
              <a:t> </a:t>
            </a:r>
            <a:r>
              <a:rPr lang="tr-TR" noProof="0" dirty="0" smtClean="0"/>
              <a:t>genel olarak sistemdeki hataların bulunması ve giderilmesi</a:t>
            </a:r>
            <a:br>
              <a:rPr lang="tr-TR" noProof="0" dirty="0" smtClean="0"/>
            </a:br>
            <a:r>
              <a:rPr lang="tr-TR" noProof="0" dirty="0" smtClean="0"/>
              <a:t>işlemlerini ifade eder.</a:t>
            </a:r>
            <a:endParaRPr lang="tr-TR" altLang="en-US" noProof="0" dirty="0" smtClean="0">
              <a:solidFill>
                <a:srgbClr val="3366FF"/>
              </a:solidFill>
            </a:endParaRPr>
          </a:p>
          <a:p>
            <a:r>
              <a:rPr lang="tr-TR" altLang="en-US" b="1" noProof="0" dirty="0" smtClean="0">
                <a:solidFill>
                  <a:srgbClr val="006699"/>
                </a:solidFill>
              </a:rPr>
              <a:t>Debugging</a:t>
            </a:r>
            <a:r>
              <a:rPr lang="tr-TR" altLang="en-US" noProof="0" dirty="0" smtClean="0">
                <a:solidFill>
                  <a:srgbClr val="3366FF"/>
                </a:solidFill>
              </a:rPr>
              <a:t> </a:t>
            </a:r>
            <a:r>
              <a:rPr lang="tr-TR" noProof="0" dirty="0" err="1" smtClean="0"/>
              <a:t>bug’lar</a:t>
            </a:r>
            <a:r>
              <a:rPr lang="tr-TR" noProof="0" dirty="0" smtClean="0"/>
              <a:t> ile ortaya çıkan performans sorunlarını gidermeyi de (</a:t>
            </a:r>
            <a:r>
              <a:rPr lang="tr-TR" altLang="en-US" b="1" noProof="0" dirty="0" err="1" smtClean="0">
                <a:solidFill>
                  <a:srgbClr val="006699"/>
                </a:solidFill>
              </a:rPr>
              <a:t>performance</a:t>
            </a:r>
            <a:r>
              <a:rPr lang="tr-TR" altLang="en-US" b="1" noProof="0" dirty="0" smtClean="0">
                <a:solidFill>
                  <a:srgbClr val="3366FF"/>
                </a:solidFill>
              </a:rPr>
              <a:t> </a:t>
            </a:r>
            <a:r>
              <a:rPr lang="tr-TR" altLang="en-US" b="1" noProof="0" dirty="0" err="1" smtClean="0">
                <a:solidFill>
                  <a:srgbClr val="006699"/>
                </a:solidFill>
              </a:rPr>
              <a:t>tuning</a:t>
            </a:r>
            <a:r>
              <a:rPr lang="tr-TR" noProof="0" dirty="0" smtClean="0"/>
              <a:t>) amaçlar. </a:t>
            </a:r>
            <a:endParaRPr lang="tr-TR" altLang="en-US" b="1" noProof="0" dirty="0" smtClean="0">
              <a:solidFill>
                <a:srgbClr val="006699"/>
              </a:solidFill>
              <a:latin typeface="+mj-lt"/>
            </a:endParaRPr>
          </a:p>
          <a:p>
            <a:r>
              <a:rPr lang="tr-TR" noProof="0" dirty="0" smtClean="0"/>
              <a:t>Bir </a:t>
            </a:r>
            <a:r>
              <a:rPr lang="tr-TR" noProof="0" dirty="0" err="1" smtClean="0"/>
              <a:t>process</a:t>
            </a:r>
            <a:r>
              <a:rPr lang="tr-TR" noProof="0" dirty="0" smtClean="0"/>
              <a:t> başarısız olduğunda işletim sistemleri </a:t>
            </a:r>
            <a:r>
              <a:rPr lang="tr-TR" noProof="0" dirty="0" err="1" smtClean="0"/>
              <a:t>log</a:t>
            </a:r>
            <a:r>
              <a:rPr lang="tr-TR" noProof="0" dirty="0" smtClean="0"/>
              <a:t> dosyasına (</a:t>
            </a:r>
            <a:r>
              <a:rPr lang="tr-TR" altLang="en-US" b="1" noProof="0" dirty="0" err="1" smtClean="0">
                <a:solidFill>
                  <a:srgbClr val="006699"/>
                </a:solidFill>
              </a:rPr>
              <a:t>log</a:t>
            </a:r>
            <a:r>
              <a:rPr lang="tr-TR" altLang="en-US" b="1" noProof="0" dirty="0" smtClean="0">
                <a:solidFill>
                  <a:srgbClr val="3366FF"/>
                </a:solidFill>
              </a:rPr>
              <a:t> </a:t>
            </a:r>
            <a:r>
              <a:rPr lang="tr-TR" altLang="en-US" b="1" noProof="0" dirty="0" err="1" smtClean="0">
                <a:solidFill>
                  <a:srgbClr val="006699"/>
                </a:solidFill>
              </a:rPr>
              <a:t>files</a:t>
            </a:r>
            <a:r>
              <a:rPr lang="tr-TR" altLang="en-US" noProof="0" dirty="0" smtClean="0">
                <a:solidFill>
                  <a:srgbClr val="3366FF"/>
                </a:solidFill>
              </a:rPr>
              <a:t> </a:t>
            </a:r>
            <a:r>
              <a:rPr lang="tr-TR" noProof="0" dirty="0" smtClean="0"/>
              <a:t>) hata bilgisini kaydeder.</a:t>
            </a:r>
          </a:p>
          <a:p>
            <a:r>
              <a:rPr lang="tr-TR" altLang="en-US" noProof="0" dirty="0" smtClean="0">
                <a:solidFill>
                  <a:srgbClr val="000000"/>
                </a:solidFill>
              </a:rPr>
              <a:t>İşletim sistemi ayrıca bir bellek dökümü (</a:t>
            </a:r>
            <a:r>
              <a:rPr lang="tr-TR" altLang="en-US" b="1" noProof="0" dirty="0" err="1" smtClean="0">
                <a:solidFill>
                  <a:srgbClr val="006699"/>
                </a:solidFill>
              </a:rPr>
              <a:t>core</a:t>
            </a:r>
            <a:r>
              <a:rPr lang="tr-TR" altLang="en-US" b="1" noProof="0" dirty="0" smtClean="0">
                <a:solidFill>
                  <a:srgbClr val="3366FF"/>
                </a:solidFill>
              </a:rPr>
              <a:t> </a:t>
            </a:r>
            <a:r>
              <a:rPr lang="tr-TR" altLang="en-US" b="1" noProof="0" dirty="0" err="1" smtClean="0">
                <a:solidFill>
                  <a:srgbClr val="006699"/>
                </a:solidFill>
              </a:rPr>
              <a:t>dump</a:t>
            </a:r>
            <a:r>
              <a:rPr lang="tr-TR" altLang="en-US" noProof="0" dirty="0" smtClean="0">
                <a:solidFill>
                  <a:srgbClr val="3366FF"/>
                </a:solidFill>
              </a:rPr>
              <a:t> </a:t>
            </a:r>
            <a:r>
              <a:rPr lang="tr-TR" altLang="en-US" noProof="0" dirty="0" err="1" smtClean="0">
                <a:solidFill>
                  <a:srgbClr val="000000"/>
                </a:solidFill>
              </a:rPr>
              <a:t>processin</a:t>
            </a:r>
            <a:r>
              <a:rPr lang="tr-TR" altLang="en-US" noProof="0" dirty="0" smtClean="0">
                <a:solidFill>
                  <a:srgbClr val="000000"/>
                </a:solidFill>
              </a:rPr>
              <a:t> belleğinin yakalanması) alabilir ve daha sonra analiz etmek üzere bir dosyada depolayabilir.</a:t>
            </a:r>
          </a:p>
          <a:p>
            <a:r>
              <a:rPr lang="tr-TR" noProof="0" dirty="0" err="1" smtClean="0"/>
              <a:t>Kernel’da</a:t>
            </a:r>
            <a:r>
              <a:rPr lang="tr-TR" noProof="0" dirty="0" smtClean="0"/>
              <a:t> ortaya çıkan hata </a:t>
            </a:r>
            <a:r>
              <a:rPr lang="tr-TR" altLang="en-US" b="1" noProof="0" dirty="0" err="1" smtClean="0">
                <a:solidFill>
                  <a:srgbClr val="006699"/>
                </a:solidFill>
              </a:rPr>
              <a:t>crash</a:t>
            </a:r>
            <a:r>
              <a:rPr lang="tr-TR" altLang="en-US" b="1" noProof="0" dirty="0" smtClean="0">
                <a:solidFill>
                  <a:srgbClr val="006699"/>
                </a:solidFill>
              </a:rPr>
              <a:t> </a:t>
            </a:r>
            <a:r>
              <a:rPr lang="tr-TR" noProof="0" dirty="0" smtClean="0"/>
              <a:t>olarak adlandırılır. Bir </a:t>
            </a:r>
            <a:r>
              <a:rPr lang="tr-TR" altLang="en-US" b="1" noProof="0" dirty="0" err="1" smtClean="0">
                <a:solidFill>
                  <a:srgbClr val="006699"/>
                </a:solidFill>
              </a:rPr>
              <a:t>crash</a:t>
            </a:r>
            <a:r>
              <a:rPr lang="tr-TR" altLang="en-US" b="1" noProof="0" dirty="0" smtClean="0">
                <a:solidFill>
                  <a:srgbClr val="006699"/>
                </a:solidFill>
              </a:rPr>
              <a:t> </a:t>
            </a:r>
            <a:r>
              <a:rPr lang="tr-TR" noProof="0" dirty="0" smtClean="0"/>
              <a:t>meydana geldiğinde, hata bilgileri bir </a:t>
            </a:r>
            <a:r>
              <a:rPr lang="tr-TR" noProof="0" dirty="0" err="1" smtClean="0"/>
              <a:t>log</a:t>
            </a:r>
            <a:r>
              <a:rPr lang="tr-TR" noProof="0" dirty="0" smtClean="0"/>
              <a:t> dosyasına kaydedilir ve bellek durumu bir </a:t>
            </a:r>
            <a:r>
              <a:rPr lang="tr-TR" altLang="en-US" b="1" noProof="0" dirty="0" err="1" smtClean="0">
                <a:solidFill>
                  <a:srgbClr val="006699"/>
                </a:solidFill>
              </a:rPr>
              <a:t>crash</a:t>
            </a:r>
            <a:r>
              <a:rPr lang="tr-TR" altLang="en-US" b="1" noProof="0" dirty="0" smtClean="0">
                <a:solidFill>
                  <a:srgbClr val="006699"/>
                </a:solidFill>
              </a:rPr>
              <a:t> </a:t>
            </a:r>
            <a:r>
              <a:rPr lang="tr-TR" altLang="en-US" b="1" noProof="0" dirty="0" err="1" smtClean="0">
                <a:solidFill>
                  <a:srgbClr val="006699"/>
                </a:solidFill>
              </a:rPr>
              <a:t>dump</a:t>
            </a:r>
            <a:r>
              <a:rPr lang="tr-TR" noProof="0" dirty="0" err="1" smtClean="0"/>
              <a:t>a</a:t>
            </a:r>
            <a:r>
              <a:rPr lang="tr-TR" noProof="0" dirty="0" smtClean="0"/>
              <a:t> kaydedilir.</a:t>
            </a:r>
            <a:endParaRPr lang="tr-TR" altLang="en-US" noProof="0" dirty="0" smtClean="0">
              <a:solidFill>
                <a:srgbClr val="000000"/>
              </a:solidFill>
            </a:endParaRPr>
          </a:p>
          <a:p>
            <a:r>
              <a:rPr lang="tr-TR" altLang="en-US" b="1" noProof="0" dirty="0" err="1" smtClean="0">
                <a:solidFill>
                  <a:srgbClr val="006699"/>
                </a:solidFill>
              </a:rPr>
              <a:t>crash</a:t>
            </a:r>
            <a:r>
              <a:rPr lang="tr-TR" altLang="en-US" noProof="0" dirty="0" err="1" smtClean="0">
                <a:solidFill>
                  <a:srgbClr val="000000"/>
                </a:solidFill>
              </a:rPr>
              <a:t>lerin</a:t>
            </a:r>
            <a:r>
              <a:rPr lang="tr-TR" altLang="en-US" noProof="0" dirty="0" smtClean="0">
                <a:solidFill>
                  <a:srgbClr val="000000"/>
                </a:solidFill>
              </a:rPr>
              <a:t> ötesinde, </a:t>
            </a:r>
            <a:r>
              <a:rPr lang="tr-TR" altLang="en-US" noProof="0" dirty="0" err="1" smtClean="0">
                <a:solidFill>
                  <a:srgbClr val="000000"/>
                </a:solidFill>
              </a:rPr>
              <a:t>performance</a:t>
            </a:r>
            <a:r>
              <a:rPr lang="tr-TR" altLang="en-US" noProof="0" dirty="0" smtClean="0">
                <a:solidFill>
                  <a:srgbClr val="000000"/>
                </a:solidFill>
              </a:rPr>
              <a:t> </a:t>
            </a:r>
            <a:r>
              <a:rPr lang="tr-TR" altLang="en-US" noProof="0" dirty="0" err="1" smtClean="0">
                <a:solidFill>
                  <a:srgbClr val="000000"/>
                </a:solidFill>
              </a:rPr>
              <a:t>tuning</a:t>
            </a:r>
            <a:r>
              <a:rPr lang="tr-TR" altLang="en-US" noProof="0" dirty="0" smtClean="0">
                <a:solidFill>
                  <a:srgbClr val="000000"/>
                </a:solidFill>
              </a:rPr>
              <a:t> sistem performansını optimize edebilir.</a:t>
            </a:r>
          </a:p>
          <a:p>
            <a:pPr lvl="1"/>
            <a:r>
              <a:rPr lang="tr-TR" altLang="en-US" noProof="0" dirty="0" smtClean="0"/>
              <a:t>Bazen analiz için </a:t>
            </a:r>
            <a:r>
              <a:rPr lang="tr-TR" altLang="en-US" b="1" i="1" noProof="0" dirty="0" err="1" smtClean="0"/>
              <a:t>trace</a:t>
            </a:r>
            <a:r>
              <a:rPr lang="tr-TR" altLang="en-US" b="1" i="1" noProof="0" dirty="0" smtClean="0"/>
              <a:t> </a:t>
            </a:r>
            <a:r>
              <a:rPr lang="tr-TR" altLang="en-US" b="1" i="1" noProof="0" dirty="0" err="1" smtClean="0"/>
              <a:t>listings</a:t>
            </a:r>
            <a:r>
              <a:rPr lang="tr-TR" altLang="en-US" noProof="0" dirty="0" smtClean="0"/>
              <a:t> kaydedilir.</a:t>
            </a:r>
          </a:p>
          <a:p>
            <a:pPr lvl="1"/>
            <a:r>
              <a:rPr lang="tr-TR" altLang="en-US" b="1" noProof="0" dirty="0" err="1" smtClean="0"/>
              <a:t>Profiling</a:t>
            </a:r>
            <a:r>
              <a:rPr lang="tr-TR" altLang="en-US" noProof="0" dirty="0" smtClean="0"/>
              <a:t>, istatistiksel eğilimleri araştırmak için </a:t>
            </a:r>
            <a:r>
              <a:rPr lang="tr-TR" altLang="en-US" noProof="0" dirty="0" err="1" smtClean="0"/>
              <a:t>instruction</a:t>
            </a:r>
            <a:r>
              <a:rPr lang="tr-TR" altLang="en-US" noProof="0" dirty="0" smtClean="0"/>
              <a:t> </a:t>
            </a:r>
            <a:r>
              <a:rPr lang="tr-TR" altLang="en-US" noProof="0" dirty="0" err="1" smtClean="0"/>
              <a:t>pointer</a:t>
            </a:r>
            <a:r>
              <a:rPr lang="tr-TR" altLang="en-US" noProof="0" dirty="0" smtClean="0"/>
              <a:t> in periyodik örneklemesidir.</a:t>
            </a:r>
          </a:p>
          <a:p>
            <a:r>
              <a:rPr lang="tr-TR" noProof="0" dirty="0" smtClean="0"/>
              <a:t>Debugging, bir kodu yazmaktan çok daha zordur. </a:t>
            </a:r>
            <a:br>
              <a:rPr lang="tr-TR" noProof="0" dirty="0" smtClean="0"/>
            </a:br>
            <a:endParaRPr lang="tr-TR" altLang="en-US" noProof="0" dirty="0" smtClean="0">
              <a:solidFill>
                <a:srgbClr val="000000"/>
              </a:solidFill>
            </a:endParaRPr>
          </a:p>
          <a:p>
            <a:pPr>
              <a:buFont typeface="Monotype Sorts" pitchFamily="-84" charset="2"/>
              <a:buNone/>
            </a:pPr>
            <a:endParaRPr lang="tr-TR" altLang="en-US" noProof="0" dirty="0"/>
          </a:p>
        </p:txBody>
      </p:sp>
    </p:spTree>
    <p:extLst>
      <p:ext uri="{BB962C8B-B14F-4D97-AF65-F5344CB8AC3E}">
        <p14:creationId xmlns:p14="http://schemas.microsoft.com/office/powerpoint/2010/main" val="2783217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a:extLst>
              <a:ext uri="{FF2B5EF4-FFF2-40B4-BE49-F238E27FC236}">
                <a16:creationId xmlns:a16="http://schemas.microsoft.com/office/drawing/2014/main" xmlns="" id="{FBDC80E5-B72D-4043-9076-486889434A4D}"/>
              </a:ext>
            </a:extLst>
          </p:cNvPr>
          <p:cNvSpPr>
            <a:spLocks noGrp="1" noChangeArrowheads="1"/>
          </p:cNvSpPr>
          <p:nvPr>
            <p:ph type="title"/>
          </p:nvPr>
        </p:nvSpPr>
        <p:spPr>
          <a:xfrm>
            <a:off x="1090613" y="220663"/>
            <a:ext cx="7400925" cy="576262"/>
          </a:xfrm>
        </p:spPr>
        <p:txBody>
          <a:bodyPr>
            <a:normAutofit fontScale="90000"/>
          </a:bodyPr>
          <a:lstStyle/>
          <a:p>
            <a:pPr eaLnBrk="1" hangingPunct="1"/>
            <a:r>
              <a:rPr lang="tr-TR" altLang="en-US" noProof="0" dirty="0" err="1" smtClean="0">
                <a:solidFill>
                  <a:srgbClr val="0070C0"/>
                </a:solidFill>
              </a:rPr>
              <a:t>Performance</a:t>
            </a:r>
            <a:r>
              <a:rPr lang="tr-TR" altLang="en-US" noProof="0" dirty="0" smtClean="0">
                <a:solidFill>
                  <a:srgbClr val="0070C0"/>
                </a:solidFill>
              </a:rPr>
              <a:t> </a:t>
            </a:r>
            <a:r>
              <a:rPr lang="tr-TR" altLang="en-US" noProof="0" dirty="0" err="1" smtClean="0">
                <a:solidFill>
                  <a:srgbClr val="0070C0"/>
                </a:solidFill>
              </a:rPr>
              <a:t>Tuning</a:t>
            </a:r>
            <a:endParaRPr lang="tr-TR" altLang="en-US" noProof="0" dirty="0">
              <a:solidFill>
                <a:srgbClr val="0070C0"/>
              </a:solidFill>
            </a:endParaRPr>
          </a:p>
        </p:txBody>
      </p:sp>
      <p:sp>
        <p:nvSpPr>
          <p:cNvPr id="109571" name="Content Placeholder 2">
            <a:extLst>
              <a:ext uri="{FF2B5EF4-FFF2-40B4-BE49-F238E27FC236}">
                <a16:creationId xmlns:a16="http://schemas.microsoft.com/office/drawing/2014/main" xmlns="" id="{5960A5C5-E69B-4534-A6AA-022222737FDF}"/>
              </a:ext>
            </a:extLst>
          </p:cNvPr>
          <p:cNvSpPr>
            <a:spLocks noGrp="1" noChangeArrowheads="1"/>
          </p:cNvSpPr>
          <p:nvPr>
            <p:ph idx="1"/>
          </p:nvPr>
        </p:nvSpPr>
        <p:spPr>
          <a:xfrm>
            <a:off x="806450" y="1129578"/>
            <a:ext cx="7685088" cy="4910137"/>
          </a:xfrm>
        </p:spPr>
        <p:txBody>
          <a:bodyPr/>
          <a:lstStyle/>
          <a:p>
            <a:r>
              <a:rPr lang="tr-TR" altLang="en-US" noProof="0" dirty="0" err="1" smtClean="0"/>
              <a:t>Performance</a:t>
            </a:r>
            <a:r>
              <a:rPr lang="tr-TR" altLang="en-US" noProof="0" dirty="0" smtClean="0"/>
              <a:t> </a:t>
            </a:r>
            <a:r>
              <a:rPr lang="tr-TR" altLang="en-US" noProof="0" dirty="0" err="1" smtClean="0"/>
              <a:t>tuning</a:t>
            </a:r>
            <a:r>
              <a:rPr lang="tr-TR" altLang="en-US" noProof="0" dirty="0" smtClean="0"/>
              <a:t>, </a:t>
            </a:r>
            <a:r>
              <a:rPr lang="tr-TR" altLang="en-US" noProof="0" dirty="0" err="1" smtClean="0"/>
              <a:t>processler</a:t>
            </a:r>
            <a:r>
              <a:rPr lang="tr-TR" altLang="en-US" noProof="0" dirty="0" smtClean="0"/>
              <a:t> yürütülürken oluşan darboğazları (</a:t>
            </a:r>
            <a:r>
              <a:rPr lang="tr-TR" noProof="0" dirty="0" err="1" smtClean="0"/>
              <a:t>processing</a:t>
            </a:r>
            <a:r>
              <a:rPr lang="tr-TR" noProof="0" dirty="0" smtClean="0"/>
              <a:t> </a:t>
            </a:r>
            <a:r>
              <a:rPr lang="tr-TR" noProof="0" dirty="0" err="1" smtClean="0"/>
              <a:t>bottlenecks</a:t>
            </a:r>
            <a:r>
              <a:rPr lang="tr-TR" altLang="en-US" noProof="0" dirty="0" smtClean="0"/>
              <a:t>) ortadan kaldırarak performansı iyileştirmeyi amaçlar.</a:t>
            </a:r>
          </a:p>
          <a:p>
            <a:r>
              <a:rPr lang="tr-TR" altLang="en-US" noProof="0" dirty="0" smtClean="0"/>
              <a:t>İşletim sistemi, sistem davranışının ölçümlerini hesaplamak ve görüntülemek için araçlar sağlamalıdır</a:t>
            </a:r>
          </a:p>
          <a:p>
            <a:r>
              <a:rPr lang="tr-TR" altLang="en-US" noProof="0" dirty="0" smtClean="0"/>
              <a:t>Örneğin Windows </a:t>
            </a:r>
            <a:r>
              <a:rPr lang="tr-TR" altLang="en-US" noProof="0" dirty="0" err="1" smtClean="0"/>
              <a:t>Task</a:t>
            </a:r>
            <a:r>
              <a:rPr lang="tr-TR" altLang="en-US" noProof="0" dirty="0" smtClean="0"/>
              <a:t> Manager (</a:t>
            </a:r>
            <a:r>
              <a:rPr lang="tr-TR" altLang="en-US" noProof="0" dirty="0" err="1" smtClean="0"/>
              <a:t>application</a:t>
            </a:r>
            <a:r>
              <a:rPr lang="tr-TR" altLang="en-US" noProof="0" dirty="0" smtClean="0"/>
              <a:t> </a:t>
            </a:r>
            <a:r>
              <a:rPr lang="tr-TR" altLang="en-US" noProof="0" dirty="0" err="1" smtClean="0"/>
              <a:t>information</a:t>
            </a:r>
            <a:r>
              <a:rPr lang="tr-TR" altLang="en-US" noProof="0" dirty="0" smtClean="0"/>
              <a:t>, </a:t>
            </a:r>
            <a:r>
              <a:rPr lang="tr-TR" altLang="en-US" noProof="0" dirty="0" err="1" smtClean="0"/>
              <a:t>processes</a:t>
            </a:r>
            <a:r>
              <a:rPr lang="tr-TR" altLang="en-US" noProof="0" dirty="0" smtClean="0"/>
              <a:t>, CPU </a:t>
            </a:r>
            <a:r>
              <a:rPr lang="tr-TR" altLang="en-US" noProof="0" dirty="0" err="1" smtClean="0"/>
              <a:t>and</a:t>
            </a:r>
            <a:r>
              <a:rPr lang="tr-TR" altLang="en-US" noProof="0" dirty="0" smtClean="0"/>
              <a:t> memory </a:t>
            </a:r>
            <a:r>
              <a:rPr lang="tr-TR" altLang="en-US" noProof="0" dirty="0" err="1" smtClean="0"/>
              <a:t>usage</a:t>
            </a:r>
            <a:r>
              <a:rPr lang="tr-TR" altLang="en-US" noProof="0" dirty="0" smtClean="0"/>
              <a:t>, </a:t>
            </a:r>
            <a:r>
              <a:rPr lang="tr-TR" altLang="en-US" noProof="0" dirty="0" err="1" smtClean="0"/>
              <a:t>and</a:t>
            </a:r>
            <a:r>
              <a:rPr lang="tr-TR" altLang="en-US" noProof="0" dirty="0" smtClean="0"/>
              <a:t> </a:t>
            </a:r>
            <a:r>
              <a:rPr lang="tr-TR" altLang="en-US" noProof="0" dirty="0" err="1" smtClean="0"/>
              <a:t>networking</a:t>
            </a:r>
            <a:r>
              <a:rPr lang="tr-TR" altLang="en-US" noProof="0" dirty="0" smtClean="0"/>
              <a:t> </a:t>
            </a:r>
            <a:r>
              <a:rPr lang="tr-TR" altLang="en-US" noProof="0" dirty="0" err="1" smtClean="0"/>
              <a:t>statistics</a:t>
            </a:r>
            <a:r>
              <a:rPr lang="tr-TR" altLang="en-US" noProof="0" dirty="0" smtClean="0"/>
              <a:t>)</a:t>
            </a:r>
            <a:endParaRPr lang="tr-TR" altLang="en-US" noProof="0" dirty="0"/>
          </a:p>
        </p:txBody>
      </p:sp>
      <p:pic>
        <p:nvPicPr>
          <p:cNvPr id="109572" name="Picture 2">
            <a:extLst>
              <a:ext uri="{FF2B5EF4-FFF2-40B4-BE49-F238E27FC236}">
                <a16:creationId xmlns:a16="http://schemas.microsoft.com/office/drawing/2014/main" xmlns="" id="{4DA4B68A-E5CA-40EB-BEDC-C4CD4DB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0013" y="3332736"/>
            <a:ext cx="6267306" cy="352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4775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xmlns="" id="{6A9EE909-C5A2-41F1-A857-667DFBB541BB}"/>
              </a:ext>
            </a:extLst>
          </p:cNvPr>
          <p:cNvSpPr>
            <a:spLocks noGrp="1" noChangeArrowheads="1"/>
          </p:cNvSpPr>
          <p:nvPr>
            <p:ph type="title"/>
          </p:nvPr>
        </p:nvSpPr>
        <p:spPr>
          <a:xfrm>
            <a:off x="1003300" y="220663"/>
            <a:ext cx="7739063" cy="576262"/>
          </a:xfrm>
        </p:spPr>
        <p:txBody>
          <a:bodyPr>
            <a:normAutofit fontScale="90000"/>
          </a:bodyPr>
          <a:lstStyle/>
          <a:p>
            <a:r>
              <a:rPr lang="tr-TR" altLang="en-US" noProof="0" dirty="0" smtClean="0">
                <a:latin typeface="Times New Roman" panose="02020603050405020304" pitchFamily="18" charset="0"/>
              </a:rPr>
              <a:t>İşletim Sistemi Servisleri</a:t>
            </a:r>
            <a:endParaRPr lang="tr-TR" altLang="en-US" noProof="0" dirty="0"/>
          </a:p>
        </p:txBody>
      </p:sp>
      <p:sp>
        <p:nvSpPr>
          <p:cNvPr id="15363" name="Rectangle 3">
            <a:extLst>
              <a:ext uri="{FF2B5EF4-FFF2-40B4-BE49-F238E27FC236}">
                <a16:creationId xmlns:a16="http://schemas.microsoft.com/office/drawing/2014/main" xmlns="" id="{13A7443B-7ADA-4411-B376-7A65FA9BD8C7}"/>
              </a:ext>
            </a:extLst>
          </p:cNvPr>
          <p:cNvSpPr>
            <a:spLocks noGrp="1" noChangeArrowheads="1"/>
          </p:cNvSpPr>
          <p:nvPr>
            <p:ph idx="1"/>
          </p:nvPr>
        </p:nvSpPr>
        <p:spPr>
          <a:xfrm>
            <a:off x="844550" y="1158875"/>
            <a:ext cx="7739063" cy="4905375"/>
          </a:xfrm>
        </p:spPr>
        <p:txBody>
          <a:bodyPr>
            <a:normAutofit/>
          </a:bodyPr>
          <a:lstStyle/>
          <a:p>
            <a:pPr lvl="1">
              <a:lnSpc>
                <a:spcPct val="90000"/>
              </a:lnSpc>
            </a:pPr>
            <a:r>
              <a:rPr lang="tr-TR" sz="1800" b="1" i="0" kern="1200" noProof="0" dirty="0" err="1" smtClean="0">
                <a:solidFill>
                  <a:schemeClr val="tx1"/>
                </a:solidFill>
                <a:effectLst/>
                <a:latin typeface="+mj-lt"/>
                <a:ea typeface="+mj-ea"/>
                <a:cs typeface="+mj-cs"/>
              </a:rPr>
              <a:t>Logging</a:t>
            </a:r>
            <a:r>
              <a:rPr lang="tr-TR" sz="1800" b="1" i="0" kern="1200" noProof="0" dirty="0" smtClean="0">
                <a:solidFill>
                  <a:schemeClr val="tx1"/>
                </a:solidFill>
                <a:effectLst/>
                <a:latin typeface="+mj-lt"/>
                <a:ea typeface="+mj-ea"/>
                <a:cs typeface="+mj-cs"/>
              </a:rPr>
              <a:t> - </a:t>
            </a:r>
            <a:r>
              <a:rPr lang="tr-TR" sz="1800" b="0" i="0" kern="1200" noProof="0" dirty="0" smtClean="0">
                <a:solidFill>
                  <a:schemeClr val="tx1"/>
                </a:solidFill>
                <a:effectLst/>
                <a:latin typeface="+mj-lt"/>
                <a:ea typeface="+mj-ea"/>
                <a:cs typeface="+mj-cs"/>
              </a:rPr>
              <a:t>Hangi kullanıcıların ne kadar ve ne tür bilgisayar kaynaklarını kullandığını izlemek için kullanılır</a:t>
            </a:r>
            <a:r>
              <a:rPr lang="tr-TR" kern="1200" dirty="0">
                <a:latin typeface="+mj-lt"/>
                <a:ea typeface="+mj-ea"/>
                <a:cs typeface="+mj-cs"/>
              </a:rPr>
              <a:t>. </a:t>
            </a:r>
            <a:endParaRPr lang="tr-TR" kern="1200" dirty="0" smtClean="0">
              <a:latin typeface="+mj-lt"/>
              <a:ea typeface="+mj-ea"/>
              <a:cs typeface="+mj-cs"/>
            </a:endParaRPr>
          </a:p>
          <a:p>
            <a:pPr lvl="2">
              <a:lnSpc>
                <a:spcPct val="90000"/>
              </a:lnSpc>
            </a:pPr>
            <a:r>
              <a:rPr lang="tr-TR" kern="1200" dirty="0" smtClean="0">
                <a:latin typeface="+mj-lt"/>
                <a:ea typeface="+mj-ea"/>
                <a:cs typeface="+mj-cs"/>
              </a:rPr>
              <a:t>Kullanım </a:t>
            </a:r>
            <a:r>
              <a:rPr lang="tr-TR" kern="1200" dirty="0">
                <a:latin typeface="+mj-lt"/>
                <a:ea typeface="+mj-ea"/>
                <a:cs typeface="+mj-cs"/>
              </a:rPr>
              <a:t>istatistikleri, </a:t>
            </a:r>
            <a:r>
              <a:rPr lang="tr-TR" kern="1200" dirty="0" smtClean="0">
                <a:latin typeface="+mj-lt"/>
                <a:ea typeface="+mj-ea"/>
                <a:cs typeface="+mj-cs"/>
              </a:rPr>
              <a:t>hesaplama servislerini iyileştirecek </a:t>
            </a:r>
            <a:r>
              <a:rPr lang="tr-TR" kern="1200" dirty="0">
                <a:latin typeface="+mj-lt"/>
                <a:ea typeface="+mj-ea"/>
                <a:cs typeface="+mj-cs"/>
              </a:rPr>
              <a:t>şekilde yapılandırmak isteyen sistem yöneticileri için değerli bir araç olabilir.</a:t>
            </a:r>
            <a:endParaRPr lang="tr-TR" altLang="en-US" noProof="0" dirty="0" smtClean="0"/>
          </a:p>
          <a:p>
            <a:pPr lvl="1">
              <a:lnSpc>
                <a:spcPct val="90000"/>
              </a:lnSpc>
            </a:pPr>
            <a:r>
              <a:rPr lang="tr-TR" altLang="en-US" b="1" noProof="0" dirty="0" err="1" smtClean="0"/>
              <a:t>Protection</a:t>
            </a:r>
            <a:r>
              <a:rPr lang="tr-TR" altLang="en-US" b="1" noProof="0" dirty="0" smtClean="0"/>
              <a:t> </a:t>
            </a:r>
            <a:r>
              <a:rPr lang="tr-TR" altLang="en-US" b="1" noProof="0" dirty="0" err="1" smtClean="0"/>
              <a:t>and</a:t>
            </a:r>
            <a:r>
              <a:rPr lang="tr-TR" altLang="en-US" b="1" noProof="0" dirty="0" smtClean="0"/>
              <a:t> </a:t>
            </a:r>
            <a:r>
              <a:rPr lang="tr-TR" altLang="en-US" b="1" noProof="0" dirty="0" err="1" smtClean="0"/>
              <a:t>security</a:t>
            </a:r>
            <a:r>
              <a:rPr lang="tr-TR" altLang="en-US" b="1" noProof="0" dirty="0" smtClean="0"/>
              <a:t> </a:t>
            </a:r>
            <a:r>
              <a:rPr lang="tr-TR" sz="1800" b="0" i="0" kern="1200" noProof="0" dirty="0" smtClean="0">
                <a:solidFill>
                  <a:schemeClr val="tx1"/>
                </a:solidFill>
                <a:effectLst/>
                <a:latin typeface="+mj-lt"/>
                <a:ea typeface="+mj-ea"/>
                <a:cs typeface="+mj-cs"/>
              </a:rPr>
              <a:t> Çok kullanıcılı veya ağa bağlı bir bilgisayar sisteminde depolanan bilgilerin sahipleri bu bilgilerin kullanımını kontrol etmek isteyebilir, eşzamanlı işlemler birbirine müdahale etmemelidir.</a:t>
            </a:r>
            <a:endParaRPr lang="tr-TR" altLang="en-US" noProof="0" dirty="0" smtClean="0"/>
          </a:p>
          <a:p>
            <a:pPr lvl="2">
              <a:lnSpc>
                <a:spcPct val="90000"/>
              </a:lnSpc>
            </a:pPr>
            <a:r>
              <a:rPr lang="tr-TR" altLang="en-US" sz="1700" b="1" noProof="0" dirty="0" err="1" smtClean="0"/>
              <a:t>Protection</a:t>
            </a:r>
            <a:r>
              <a:rPr lang="tr-TR" altLang="en-US" sz="1700" noProof="0" dirty="0" smtClean="0"/>
              <a:t> -</a:t>
            </a:r>
            <a:r>
              <a:rPr lang="tr-TR" sz="1700" b="0" i="0" kern="1200" noProof="0" dirty="0" smtClean="0">
                <a:solidFill>
                  <a:schemeClr val="tx1"/>
                </a:solidFill>
                <a:effectLst/>
                <a:latin typeface="+mj-lt"/>
                <a:ea typeface="+mj-ea"/>
                <a:cs typeface="+mj-cs"/>
              </a:rPr>
              <a:t> sistem kaynaklarına erişimlerin tümünün kontrol edilmesini sağlamayı içerir. </a:t>
            </a:r>
          </a:p>
          <a:p>
            <a:pPr lvl="2">
              <a:lnSpc>
                <a:spcPct val="90000"/>
              </a:lnSpc>
            </a:pPr>
            <a:r>
              <a:rPr lang="tr-TR" altLang="en-US" sz="1700" b="1" dirty="0" smtClean="0"/>
              <a:t>Security</a:t>
            </a:r>
            <a:r>
              <a:rPr lang="tr-TR" altLang="en-US" sz="1600" b="1" dirty="0" smtClean="0"/>
              <a:t> - </a:t>
            </a:r>
            <a:r>
              <a:rPr lang="tr-TR" altLang="en-US" sz="1700" noProof="0" dirty="0" smtClean="0"/>
              <a:t>Sistemin güvenliği, </a:t>
            </a:r>
            <a:r>
              <a:rPr lang="tr-TR" sz="1700" b="0" i="0" kern="1200" noProof="0" dirty="0" smtClean="0">
                <a:solidFill>
                  <a:schemeClr val="tx1"/>
                </a:solidFill>
                <a:effectLst/>
                <a:latin typeface="+mj-lt"/>
                <a:ea typeface="+mj-ea"/>
                <a:cs typeface="+mj-cs"/>
              </a:rPr>
              <a:t>dışarıdan gelenlere karşı </a:t>
            </a:r>
            <a:r>
              <a:rPr lang="tr-TR" altLang="en-US" sz="1700" noProof="0" dirty="0" smtClean="0"/>
              <a:t>kullanıcı kimlik doğrulamasını gerektirir, ayrıca harici I/O cihazlarına geçersiz erişimlerden korumayı</a:t>
            </a:r>
            <a:r>
              <a:rPr lang="tr-TR" altLang="en-US" sz="1700" baseline="0" noProof="0" dirty="0" smtClean="0"/>
              <a:t> da kapsar.</a:t>
            </a:r>
            <a:endParaRPr lang="tr-TR" altLang="en-US" sz="1700" noProof="0" dirty="0" smtClean="0"/>
          </a:p>
          <a:p>
            <a:pPr>
              <a:lnSpc>
                <a:spcPct val="90000"/>
              </a:lnSpc>
              <a:buFont typeface="Monotype Sorts" pitchFamily="-84" charset="2"/>
              <a:buNone/>
            </a:pPr>
            <a:endParaRPr lang="tr-TR" altLang="en-US" noProof="0" dirty="0"/>
          </a:p>
        </p:txBody>
      </p:sp>
    </p:spTree>
    <p:extLst>
      <p:ext uri="{BB962C8B-B14F-4D97-AF65-F5344CB8AC3E}">
        <p14:creationId xmlns:p14="http://schemas.microsoft.com/office/powerpoint/2010/main" val="3059793786"/>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xmlns="" id="{3E5AB062-C148-4A7D-BB07-8D5065AEF458}"/>
              </a:ext>
            </a:extLst>
          </p:cNvPr>
          <p:cNvSpPr>
            <a:spLocks noGrp="1" noChangeArrowheads="1"/>
          </p:cNvSpPr>
          <p:nvPr>
            <p:ph type="title"/>
          </p:nvPr>
        </p:nvSpPr>
        <p:spPr>
          <a:xfrm>
            <a:off x="800100" y="220663"/>
            <a:ext cx="7720013" cy="576262"/>
          </a:xfrm>
        </p:spPr>
        <p:txBody>
          <a:bodyPr>
            <a:normAutofit fontScale="90000"/>
          </a:bodyPr>
          <a:lstStyle/>
          <a:p>
            <a:pPr eaLnBrk="1" hangingPunct="1"/>
            <a:r>
              <a:rPr lang="tr-TR" altLang="en-US" noProof="0" dirty="0" err="1" smtClean="0">
                <a:solidFill>
                  <a:srgbClr val="0070C0"/>
                </a:solidFill>
              </a:rPr>
              <a:t>Tracing</a:t>
            </a:r>
            <a:endParaRPr lang="tr-TR" altLang="en-US" noProof="0" dirty="0">
              <a:solidFill>
                <a:srgbClr val="0070C0"/>
              </a:solidFill>
            </a:endParaRPr>
          </a:p>
        </p:txBody>
      </p:sp>
      <p:sp>
        <p:nvSpPr>
          <p:cNvPr id="111619" name="Content Placeholder 2">
            <a:extLst>
              <a:ext uri="{FF2B5EF4-FFF2-40B4-BE49-F238E27FC236}">
                <a16:creationId xmlns:a16="http://schemas.microsoft.com/office/drawing/2014/main" xmlns="" id="{AEB41930-1685-412F-A8A7-319AF8289000}"/>
              </a:ext>
            </a:extLst>
          </p:cNvPr>
          <p:cNvSpPr txBox="1">
            <a:spLocks/>
          </p:cNvSpPr>
          <p:nvPr/>
        </p:nvSpPr>
        <p:spPr bwMode="auto">
          <a:xfrm>
            <a:off x="806451" y="1095605"/>
            <a:ext cx="6341836" cy="478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85750" indent="-28575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200150" indent="-28575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tr-TR" altLang="en-US" dirty="0" err="1" smtClean="0"/>
              <a:t>Tracing</a:t>
            </a:r>
            <a:r>
              <a:rPr lang="tr-TR" altLang="en-US" dirty="0" smtClean="0"/>
              <a:t> </a:t>
            </a:r>
            <a:r>
              <a:rPr lang="tr-TR" altLang="en-US" dirty="0" err="1" smtClean="0"/>
              <a:t>tools</a:t>
            </a:r>
            <a:r>
              <a:rPr lang="tr-TR" altLang="en-US" dirty="0" smtClean="0"/>
              <a:t> bir </a:t>
            </a:r>
            <a:r>
              <a:rPr lang="tr-TR" altLang="en-US" dirty="0"/>
              <a:t>sistem çağrısı </a:t>
            </a:r>
            <a:r>
              <a:rPr lang="tr-TR" altLang="en-US" dirty="0" smtClean="0"/>
              <a:t>yapıldığında yer </a:t>
            </a:r>
            <a:r>
              <a:rPr lang="tr-TR" altLang="en-US" dirty="0"/>
              <a:t>alan adımlar gibi belirli bir olay için verileri </a:t>
            </a:r>
            <a:r>
              <a:rPr lang="tr-TR" altLang="en-US" dirty="0" smtClean="0"/>
              <a:t>toplar</a:t>
            </a:r>
            <a:endParaRPr lang="en-US" altLang="en-US" dirty="0"/>
          </a:p>
          <a:p>
            <a:r>
              <a:rPr lang="tr-TR" altLang="en-US" dirty="0" smtClean="0"/>
              <a:t>Bazı Linux </a:t>
            </a:r>
            <a:r>
              <a:rPr lang="tr-TR" altLang="en-US" dirty="0" err="1" smtClean="0"/>
              <a:t>trace</a:t>
            </a:r>
            <a:r>
              <a:rPr lang="tr-TR" altLang="en-US" dirty="0" smtClean="0"/>
              <a:t> t</a:t>
            </a:r>
            <a:r>
              <a:rPr lang="en-US" altLang="en-US" dirty="0" err="1" smtClean="0"/>
              <a:t>ool</a:t>
            </a:r>
            <a:r>
              <a:rPr lang="tr-TR" altLang="en-US" dirty="0" smtClean="0"/>
              <a:t> örnekleri</a:t>
            </a:r>
            <a:endParaRPr lang="en-US" altLang="en-US" dirty="0"/>
          </a:p>
          <a:p>
            <a:pPr lvl="1"/>
            <a:r>
              <a:rPr lang="en-US" altLang="en-US" dirty="0" err="1"/>
              <a:t>strace</a:t>
            </a:r>
            <a:r>
              <a:rPr lang="en-US" altLang="en-US" dirty="0"/>
              <a:t> – </a:t>
            </a:r>
            <a:r>
              <a:rPr lang="tr-TR" altLang="en-US" dirty="0" smtClean="0"/>
              <a:t>bir </a:t>
            </a:r>
            <a:r>
              <a:rPr lang="tr-TR" altLang="en-US" dirty="0" err="1" smtClean="0"/>
              <a:t>process</a:t>
            </a:r>
            <a:r>
              <a:rPr lang="tr-TR" altLang="en-US" dirty="0" smtClean="0"/>
              <a:t> tarafından başlatılan sistem çağrılarını izler.</a:t>
            </a:r>
            <a:endParaRPr lang="en-US" altLang="en-US" dirty="0"/>
          </a:p>
          <a:p>
            <a:pPr lvl="1"/>
            <a:r>
              <a:rPr lang="en-US" altLang="en-US" dirty="0" err="1"/>
              <a:t>gdb</a:t>
            </a:r>
            <a:r>
              <a:rPr lang="en-US" altLang="en-US" dirty="0"/>
              <a:t> – </a:t>
            </a:r>
            <a:r>
              <a:rPr lang="tr-TR" altLang="en-US" dirty="0" smtClean="0"/>
              <a:t>kaynak düzeyinde </a:t>
            </a:r>
            <a:r>
              <a:rPr lang="tr-TR" altLang="en-US" dirty="0" err="1" smtClean="0"/>
              <a:t>debugger</a:t>
            </a:r>
            <a:r>
              <a:rPr lang="tr-TR" altLang="en-US" dirty="0" smtClean="0"/>
              <a:t> </a:t>
            </a:r>
            <a:endParaRPr lang="en-US" altLang="en-US" dirty="0"/>
          </a:p>
          <a:p>
            <a:pPr lvl="1"/>
            <a:r>
              <a:rPr lang="en-US" altLang="en-US" dirty="0" err="1"/>
              <a:t>perf</a:t>
            </a:r>
            <a:r>
              <a:rPr lang="en-US" altLang="en-US" dirty="0"/>
              <a:t> </a:t>
            </a:r>
            <a:r>
              <a:rPr lang="en-US" altLang="en-US" dirty="0" smtClean="0"/>
              <a:t>–Linux </a:t>
            </a:r>
            <a:r>
              <a:rPr lang="en-US" altLang="en-US" dirty="0" err="1" smtClean="0"/>
              <a:t>performan</a:t>
            </a:r>
            <a:r>
              <a:rPr lang="tr-TR" altLang="en-US" dirty="0" smtClean="0"/>
              <a:t>s araçları </a:t>
            </a:r>
            <a:r>
              <a:rPr lang="tr-TR" altLang="en-US" dirty="0" err="1" smtClean="0"/>
              <a:t>kolleksiyonudur</a:t>
            </a:r>
            <a:endParaRPr lang="en-US" altLang="en-US" dirty="0"/>
          </a:p>
          <a:p>
            <a:pPr lvl="1"/>
            <a:r>
              <a:rPr lang="en-US" altLang="en-US" dirty="0" err="1"/>
              <a:t>tcpdump</a:t>
            </a:r>
            <a:r>
              <a:rPr lang="en-US" altLang="en-US" dirty="0"/>
              <a:t> – </a:t>
            </a:r>
            <a:r>
              <a:rPr lang="tr-TR" altLang="en-US" dirty="0" smtClean="0"/>
              <a:t>network paketlerini </a:t>
            </a:r>
            <a:r>
              <a:rPr lang="tr-TR" altLang="en-US" dirty="0" err="1" smtClean="0"/>
              <a:t>toplars</a:t>
            </a:r>
            <a:endParaRPr lang="tr-TR" altLang="en-US" dirty="0" smtClean="0"/>
          </a:p>
        </p:txBody>
      </p:sp>
    </p:spTree>
    <p:extLst>
      <p:ext uri="{BB962C8B-B14F-4D97-AF65-F5344CB8AC3E}">
        <p14:creationId xmlns:p14="http://schemas.microsoft.com/office/powerpoint/2010/main" val="3590435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xmlns="" id="{7F382614-8441-442A-8EB2-AD9636A59B18}"/>
              </a:ext>
            </a:extLst>
          </p:cNvPr>
          <p:cNvSpPr>
            <a:spLocks noGrp="1" noChangeArrowheads="1"/>
          </p:cNvSpPr>
          <p:nvPr>
            <p:ph type="title"/>
          </p:nvPr>
        </p:nvSpPr>
        <p:spPr>
          <a:xfrm>
            <a:off x="800100" y="220663"/>
            <a:ext cx="7772400" cy="576262"/>
          </a:xfrm>
        </p:spPr>
        <p:txBody>
          <a:bodyPr>
            <a:normAutofit fontScale="90000"/>
          </a:bodyPr>
          <a:lstStyle/>
          <a:p>
            <a:pPr eaLnBrk="1" hangingPunct="1"/>
            <a:r>
              <a:rPr lang="tr-TR" altLang="en-US" noProof="0" dirty="0" smtClean="0">
                <a:solidFill>
                  <a:srgbClr val="0070C0"/>
                </a:solidFill>
              </a:rPr>
              <a:t>BCC</a:t>
            </a:r>
            <a:endParaRPr lang="tr-TR" altLang="en-US" noProof="0" dirty="0">
              <a:solidFill>
                <a:srgbClr val="0070C0"/>
              </a:solidFill>
            </a:endParaRPr>
          </a:p>
        </p:txBody>
      </p:sp>
      <p:sp>
        <p:nvSpPr>
          <p:cNvPr id="113667" name="Content Placeholder 2">
            <a:extLst>
              <a:ext uri="{FF2B5EF4-FFF2-40B4-BE49-F238E27FC236}">
                <a16:creationId xmlns:a16="http://schemas.microsoft.com/office/drawing/2014/main" xmlns="" id="{4EA39B5D-A2AE-4C8D-8F8F-C51BEE190F60}"/>
              </a:ext>
            </a:extLst>
          </p:cNvPr>
          <p:cNvSpPr txBox="1">
            <a:spLocks/>
          </p:cNvSpPr>
          <p:nvPr/>
        </p:nvSpPr>
        <p:spPr bwMode="auto">
          <a:xfrm>
            <a:off x="806450" y="1233488"/>
            <a:ext cx="7766050"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110000"/>
              <a:buFont typeface="Wingdings" panose="05000000000000000000" pitchFamily="2" charset="2"/>
              <a:buChar char="§"/>
              <a:defRPr kumimoji="1">
                <a:solidFill>
                  <a:schemeClr val="tx1"/>
                </a:solidFill>
                <a:latin typeface="Helvetica" panose="020B0604020202020204" pitchFamily="34" charset="0"/>
                <a:ea typeface="MS PGothic" panose="020B0600070205080204" pitchFamily="34" charset="-128"/>
              </a:defRPr>
            </a:lvl1pPr>
            <a:lvl2pPr marL="742950" indent="-285750">
              <a:spcBef>
                <a:spcPct val="35000"/>
              </a:spcBef>
              <a:buClr>
                <a:srgbClr val="CC6600"/>
              </a:buClr>
              <a:buSzPct val="110000"/>
              <a:buFont typeface="Arial" panose="020B0604020202020204" pitchFamily="34" charset="0"/>
              <a:buChar char="•"/>
              <a:defRPr kumimoji="1">
                <a:solidFill>
                  <a:schemeClr val="tx1"/>
                </a:solidFill>
                <a:latin typeface="Helvetica" panose="020B0604020202020204"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anose="020B0604020202020204"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anose="020B0604020202020204"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anose="020B0604020202020204" pitchFamily="34" charset="0"/>
                <a:ea typeface="MS PGothic" panose="020B0600070205080204" pitchFamily="34" charset="-128"/>
              </a:defRPr>
            </a:lvl9pPr>
          </a:lstStyle>
          <a:p>
            <a:r>
              <a:rPr lang="tr-TR" altLang="en-US" dirty="0" smtClean="0"/>
              <a:t>User-</a:t>
            </a:r>
            <a:r>
              <a:rPr lang="tr-TR" altLang="en-US" dirty="0" err="1" smtClean="0"/>
              <a:t>level</a:t>
            </a:r>
            <a:r>
              <a:rPr lang="en-US" altLang="en-US" dirty="0" smtClean="0"/>
              <a:t> </a:t>
            </a:r>
            <a:r>
              <a:rPr lang="en-US" altLang="en-US" dirty="0" err="1"/>
              <a:t>ile</a:t>
            </a:r>
            <a:r>
              <a:rPr lang="en-US" altLang="en-US" dirty="0"/>
              <a:t> </a:t>
            </a:r>
            <a:r>
              <a:rPr lang="tr-TR" altLang="en-US" dirty="0" err="1" smtClean="0"/>
              <a:t>kernel</a:t>
            </a:r>
            <a:r>
              <a:rPr lang="tr-TR" altLang="en-US" dirty="0" smtClean="0"/>
              <a:t> </a:t>
            </a:r>
            <a:r>
              <a:rPr lang="en-US" altLang="en-US" dirty="0" err="1" smtClean="0"/>
              <a:t>kodu</a:t>
            </a:r>
            <a:r>
              <a:rPr lang="en-US" altLang="en-US" dirty="0" smtClean="0"/>
              <a:t> </a:t>
            </a:r>
            <a:r>
              <a:rPr lang="en-US" altLang="en-US" dirty="0" err="1"/>
              <a:t>arasındaki</a:t>
            </a:r>
            <a:r>
              <a:rPr lang="en-US" altLang="en-US" dirty="0"/>
              <a:t> </a:t>
            </a:r>
            <a:r>
              <a:rPr lang="en-US" altLang="en-US" dirty="0" err="1"/>
              <a:t>etkileşimlerde</a:t>
            </a:r>
            <a:r>
              <a:rPr lang="en-US" altLang="en-US" dirty="0"/>
              <a:t> </a:t>
            </a:r>
            <a:r>
              <a:rPr lang="tr-TR" altLang="en-US" dirty="0" err="1" smtClean="0"/>
              <a:t>debugging</a:t>
            </a:r>
            <a:r>
              <a:rPr lang="tr-TR" altLang="en-US" dirty="0" smtClean="0"/>
              <a:t> yapmak</a:t>
            </a:r>
            <a:r>
              <a:rPr lang="en-US" altLang="en-US" dirty="0" smtClean="0"/>
              <a:t>, </a:t>
            </a:r>
            <a:r>
              <a:rPr lang="en-US" altLang="en-US" dirty="0"/>
              <a:t>her </a:t>
            </a:r>
            <a:r>
              <a:rPr lang="en-US" altLang="en-US" dirty="0" err="1"/>
              <a:t>iki</a:t>
            </a:r>
            <a:r>
              <a:rPr lang="en-US" altLang="en-US" dirty="0"/>
              <a:t> </a:t>
            </a:r>
            <a:r>
              <a:rPr lang="en-US" altLang="en-US" dirty="0" err="1"/>
              <a:t>kod</a:t>
            </a:r>
            <a:r>
              <a:rPr lang="en-US" altLang="en-US" dirty="0"/>
              <a:t> </a:t>
            </a:r>
            <a:r>
              <a:rPr lang="en-US" altLang="en-US" dirty="0" err="1"/>
              <a:t>setini</a:t>
            </a:r>
            <a:r>
              <a:rPr lang="en-US" altLang="en-US" dirty="0"/>
              <a:t> de </a:t>
            </a:r>
            <a:r>
              <a:rPr lang="en-US" altLang="en-US" dirty="0" err="1"/>
              <a:t>anlayan</a:t>
            </a:r>
            <a:r>
              <a:rPr lang="en-US" altLang="en-US" dirty="0"/>
              <a:t> </a:t>
            </a:r>
            <a:r>
              <a:rPr lang="en-US" altLang="en-US" dirty="0" err="1"/>
              <a:t>ve</a:t>
            </a:r>
            <a:r>
              <a:rPr lang="en-US" altLang="en-US" dirty="0"/>
              <a:t> </a:t>
            </a:r>
            <a:r>
              <a:rPr lang="en-US" altLang="en-US" dirty="0" err="1"/>
              <a:t>etkileşimlerini</a:t>
            </a:r>
            <a:r>
              <a:rPr lang="en-US" altLang="en-US" dirty="0"/>
              <a:t> </a:t>
            </a:r>
            <a:r>
              <a:rPr lang="en-US" altLang="en-US" dirty="0" err="1"/>
              <a:t>düzenleyebilen</a:t>
            </a:r>
            <a:r>
              <a:rPr lang="en-US" altLang="en-US" dirty="0"/>
              <a:t> </a:t>
            </a:r>
            <a:r>
              <a:rPr lang="en-US" altLang="en-US" dirty="0" err="1"/>
              <a:t>bir</a:t>
            </a:r>
            <a:r>
              <a:rPr lang="en-US" altLang="en-US" dirty="0"/>
              <a:t> </a:t>
            </a:r>
            <a:r>
              <a:rPr lang="tr-TR" altLang="en-US" dirty="0" err="1" smtClean="0"/>
              <a:t>toolset</a:t>
            </a:r>
            <a:r>
              <a:rPr lang="tr-TR" altLang="en-US" dirty="0" smtClean="0"/>
              <a:t> </a:t>
            </a:r>
            <a:r>
              <a:rPr lang="en-US" altLang="en-US" dirty="0" err="1" smtClean="0"/>
              <a:t>olmadan</a:t>
            </a:r>
            <a:r>
              <a:rPr lang="en-US" altLang="en-US" dirty="0" smtClean="0"/>
              <a:t> </a:t>
            </a:r>
            <a:r>
              <a:rPr lang="en-US" altLang="en-US" dirty="0" err="1"/>
              <a:t>neredeyse</a:t>
            </a:r>
            <a:r>
              <a:rPr lang="en-US" altLang="en-US" dirty="0"/>
              <a:t> </a:t>
            </a:r>
            <a:r>
              <a:rPr lang="en-US" altLang="en-US" dirty="0" err="1"/>
              <a:t>imkansızdır</a:t>
            </a:r>
            <a:r>
              <a:rPr lang="en-US" altLang="en-US" dirty="0"/>
              <a:t>.</a:t>
            </a:r>
          </a:p>
          <a:p>
            <a:r>
              <a:rPr lang="en-US" altLang="en-US" dirty="0"/>
              <a:t>BCC (BPF Compiler Collection) </a:t>
            </a:r>
            <a:r>
              <a:rPr lang="tr-TR" altLang="en-US" dirty="0" smtClean="0"/>
              <a:t>Linux için </a:t>
            </a:r>
            <a:r>
              <a:rPr lang="tr-TR" altLang="en-US" dirty="0" err="1" smtClean="0"/>
              <a:t>tracing</a:t>
            </a:r>
            <a:r>
              <a:rPr lang="tr-TR" altLang="en-US" dirty="0" smtClean="0"/>
              <a:t> işlevlerini sağlayan zengin bir </a:t>
            </a:r>
            <a:r>
              <a:rPr lang="en-US" altLang="en-US" dirty="0" smtClean="0"/>
              <a:t>toolkit</a:t>
            </a:r>
          </a:p>
          <a:p>
            <a:r>
              <a:rPr lang="tr-TR" altLang="en-US" dirty="0" smtClean="0"/>
              <a:t>Örneğin </a:t>
            </a:r>
            <a:r>
              <a:rPr lang="en-US" altLang="en-US" dirty="0" smtClean="0"/>
              <a:t>, disksnoop.py </a:t>
            </a:r>
            <a:r>
              <a:rPr lang="tr-TR" altLang="en-US" dirty="0" smtClean="0"/>
              <a:t>diskteki I/O </a:t>
            </a:r>
            <a:r>
              <a:rPr lang="tr-TR" altLang="en-US" dirty="0" err="1" smtClean="0"/>
              <a:t>aktivilerini</a:t>
            </a:r>
            <a:r>
              <a:rPr lang="tr-TR" altLang="en-US" dirty="0" smtClean="0"/>
              <a:t> izler.</a:t>
            </a:r>
            <a:endParaRPr lang="en-US" altLang="en-US" dirty="0" smtClean="0"/>
          </a:p>
        </p:txBody>
      </p:sp>
      <p:pic>
        <p:nvPicPr>
          <p:cNvPr id="113668" name="Picture 2">
            <a:extLst>
              <a:ext uri="{FF2B5EF4-FFF2-40B4-BE49-F238E27FC236}">
                <a16:creationId xmlns:a16="http://schemas.microsoft.com/office/drawing/2014/main" xmlns="" id="{B1120918-AE53-48E2-B5A4-20DE389868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3549650"/>
            <a:ext cx="4953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87129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xmlns="" id="{A3232E78-1799-45A9-9B95-C16D5B631AF1}"/>
              </a:ext>
            </a:extLst>
          </p:cNvPr>
          <p:cNvSpPr>
            <a:spLocks noGrp="1" noChangeArrowheads="1"/>
          </p:cNvSpPr>
          <p:nvPr>
            <p:ph type="title"/>
          </p:nvPr>
        </p:nvSpPr>
        <p:spPr>
          <a:xfrm>
            <a:off x="800100" y="220663"/>
            <a:ext cx="7691438" cy="576262"/>
          </a:xfrm>
        </p:spPr>
        <p:txBody>
          <a:bodyPr>
            <a:normAutofit fontScale="90000"/>
          </a:bodyPr>
          <a:lstStyle/>
          <a:p>
            <a:pPr eaLnBrk="1" hangingPunct="1"/>
            <a:r>
              <a:rPr lang="tr-TR" altLang="en-US" noProof="0" dirty="0" smtClean="0"/>
              <a:t>Linux </a:t>
            </a:r>
            <a:r>
              <a:rPr lang="tr-TR" altLang="en-US" noProof="0" dirty="0" err="1" smtClean="0"/>
              <a:t>bcc</a:t>
            </a:r>
            <a:r>
              <a:rPr lang="tr-TR" altLang="en-US" noProof="0" dirty="0" smtClean="0"/>
              <a:t>/BPF </a:t>
            </a:r>
            <a:r>
              <a:rPr lang="tr-TR" altLang="en-US" noProof="0" dirty="0" err="1" smtClean="0"/>
              <a:t>Tracing</a:t>
            </a:r>
            <a:r>
              <a:rPr lang="tr-TR" altLang="en-US" noProof="0" dirty="0" smtClean="0"/>
              <a:t> Tools</a:t>
            </a:r>
            <a:endParaRPr lang="tr-TR" altLang="en-US" noProof="0" dirty="0"/>
          </a:p>
        </p:txBody>
      </p:sp>
      <p:pic>
        <p:nvPicPr>
          <p:cNvPr id="115715" name="Picture 3">
            <a:extLst>
              <a:ext uri="{FF2B5EF4-FFF2-40B4-BE49-F238E27FC236}">
                <a16:creationId xmlns:a16="http://schemas.microsoft.com/office/drawing/2014/main" xmlns="" id="{4785D27E-8BE3-4317-8EE3-9C44AB56C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914400"/>
            <a:ext cx="7531100" cy="527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6520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xmlns="" id="{2C62F9A8-4DAA-4F8E-8650-F234095DF993}"/>
              </a:ext>
            </a:extLst>
          </p:cNvPr>
          <p:cNvSpPr>
            <a:spLocks noGrp="1" noChangeArrowheads="1"/>
          </p:cNvSpPr>
          <p:nvPr>
            <p:ph type="ctrTitle"/>
          </p:nvPr>
        </p:nvSpPr>
        <p:spPr/>
        <p:txBody>
          <a:bodyPr/>
          <a:lstStyle/>
          <a:p>
            <a:pPr eaLnBrk="1" hangingPunct="1"/>
            <a:r>
              <a:rPr lang="tr-TR" altLang="en-US" noProof="0" dirty="0" err="1" smtClean="0"/>
              <a:t>End</a:t>
            </a:r>
            <a:r>
              <a:rPr lang="tr-TR" altLang="en-US" noProof="0" dirty="0" smtClean="0"/>
              <a:t> of </a:t>
            </a:r>
            <a:r>
              <a:rPr lang="tr-TR" altLang="en-US" noProof="0" dirty="0" err="1" smtClean="0"/>
              <a:t>Chapter</a:t>
            </a:r>
            <a:r>
              <a:rPr lang="tr-TR" altLang="en-US" noProof="0" dirty="0" smtClean="0"/>
              <a:t> 2</a:t>
            </a:r>
            <a:endParaRPr lang="tr-TR" altLang="en-US" noProof="0" dirty="0"/>
          </a:p>
        </p:txBody>
      </p:sp>
    </p:spTree>
    <p:extLst>
      <p:ext uri="{BB962C8B-B14F-4D97-AF65-F5344CB8AC3E}">
        <p14:creationId xmlns:p14="http://schemas.microsoft.com/office/powerpoint/2010/main" val="1048694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xmlns="" id="{184A6F67-063F-4959-9060-0C6E5AFA8749}"/>
              </a:ext>
            </a:extLst>
          </p:cNvPr>
          <p:cNvSpPr>
            <a:spLocks noGrp="1" noChangeArrowheads="1"/>
          </p:cNvSpPr>
          <p:nvPr>
            <p:ph type="title"/>
          </p:nvPr>
        </p:nvSpPr>
        <p:spPr>
          <a:xfrm>
            <a:off x="992188" y="206375"/>
            <a:ext cx="7918450" cy="576263"/>
          </a:xfrm>
        </p:spPr>
        <p:txBody>
          <a:bodyPr>
            <a:normAutofit fontScale="90000"/>
          </a:bodyPr>
          <a:lstStyle/>
          <a:p>
            <a:r>
              <a:rPr lang="tr-TR" altLang="en-US" noProof="0" dirty="0" smtClean="0">
                <a:latin typeface="Times New Roman" panose="02020603050405020304" pitchFamily="18" charset="0"/>
              </a:rPr>
              <a:t>İşletim Sistemi Servislerinin Görünümü</a:t>
            </a:r>
            <a:endParaRPr lang="tr-TR" altLang="en-US" noProof="0" dirty="0"/>
          </a:p>
        </p:txBody>
      </p:sp>
      <p:pic>
        <p:nvPicPr>
          <p:cNvPr id="17411" name="Picture 2">
            <a:extLst>
              <a:ext uri="{FF2B5EF4-FFF2-40B4-BE49-F238E27FC236}">
                <a16:creationId xmlns:a16="http://schemas.microsoft.com/office/drawing/2014/main" xmlns="" id="{881CA9B9-B059-4545-AFC1-C78134667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836738"/>
            <a:ext cx="7221538" cy="3595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15076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a:extLst>
              <a:ext uri="{FF2B5EF4-FFF2-40B4-BE49-F238E27FC236}">
                <a16:creationId xmlns:a16="http://schemas.microsoft.com/office/drawing/2014/main" xmlns="" id="{6CD12CFE-09B0-48A4-9AEE-9A58E11BB892}"/>
              </a:ext>
            </a:extLst>
          </p:cNvPr>
          <p:cNvSpPr>
            <a:spLocks noGrp="1" noChangeArrowheads="1"/>
          </p:cNvSpPr>
          <p:nvPr>
            <p:ph type="title"/>
          </p:nvPr>
        </p:nvSpPr>
        <p:spPr>
          <a:xfrm>
            <a:off x="563526" y="1177595"/>
            <a:ext cx="8229600" cy="576262"/>
          </a:xfrm>
        </p:spPr>
        <p:txBody>
          <a:bodyPr>
            <a:normAutofit fontScale="90000"/>
          </a:bodyPr>
          <a:lstStyle/>
          <a:p>
            <a:r>
              <a:rPr lang="tr-TR" altLang="en-US" dirty="0"/>
              <a:t>Kullanıcı ve İşletim Sistemi </a:t>
            </a:r>
            <a:r>
              <a:rPr lang="tr-TR" altLang="en-US" dirty="0" err="1" smtClean="0"/>
              <a:t>Arayüzü</a:t>
            </a:r>
            <a:r>
              <a:rPr lang="tr-TR" altLang="en-US" dirty="0" smtClean="0"/>
              <a:t/>
            </a:r>
            <a:br>
              <a:rPr lang="tr-TR" altLang="en-US" dirty="0" smtClean="0"/>
            </a:br>
            <a:r>
              <a:rPr lang="tr-TR" altLang="en-US" dirty="0"/>
              <a:t>User </a:t>
            </a:r>
            <a:r>
              <a:rPr lang="tr-TR" altLang="en-US" dirty="0" err="1"/>
              <a:t>and</a:t>
            </a:r>
            <a:r>
              <a:rPr lang="tr-TR" altLang="en-US" dirty="0"/>
              <a:t> Operating </a:t>
            </a:r>
            <a:r>
              <a:rPr lang="tr-TR" altLang="en-US" dirty="0" err="1"/>
              <a:t>System-Interface</a:t>
            </a:r>
            <a:r>
              <a:rPr lang="tr-TR" altLang="en-US" dirty="0"/>
              <a:t/>
            </a:r>
            <a:br>
              <a:rPr lang="tr-TR" altLang="en-US" dirty="0"/>
            </a:br>
            <a:endParaRPr lang="tr-TR" altLang="en-US" noProof="0" dirty="0"/>
          </a:p>
        </p:txBody>
      </p:sp>
      <p:sp>
        <p:nvSpPr>
          <p:cNvPr id="76803" name="Content Placeholder 2">
            <a:extLst>
              <a:ext uri="{FF2B5EF4-FFF2-40B4-BE49-F238E27FC236}">
                <a16:creationId xmlns:a16="http://schemas.microsoft.com/office/drawing/2014/main" xmlns="" id="{7C77CAAD-91EB-4676-A633-22880A53EEF1}"/>
              </a:ext>
            </a:extLst>
          </p:cNvPr>
          <p:cNvSpPr>
            <a:spLocks noGrp="1" noChangeArrowheads="1"/>
          </p:cNvSpPr>
          <p:nvPr>
            <p:ph idx="1"/>
          </p:nvPr>
        </p:nvSpPr>
        <p:spPr>
          <a:xfrm>
            <a:off x="835025" y="1241425"/>
            <a:ext cx="6918325" cy="4530725"/>
          </a:xfrm>
        </p:spPr>
        <p:txBody>
          <a:bodyPr/>
          <a:lstStyle/>
          <a:p>
            <a:endParaRPr lang="tr-TR" altLang="en-US" noProof="0" dirty="0" smtClean="0"/>
          </a:p>
          <a:p>
            <a:r>
              <a:rPr lang="tr-TR" dirty="0"/>
              <a:t>Command </a:t>
            </a:r>
            <a:r>
              <a:rPr lang="tr-TR" dirty="0" err="1"/>
              <a:t>Interpreters</a:t>
            </a:r>
            <a:r>
              <a:rPr lang="tr-TR" dirty="0"/>
              <a:t> </a:t>
            </a:r>
            <a:r>
              <a:rPr lang="tr-TR" altLang="en-US" dirty="0"/>
              <a:t>(</a:t>
            </a:r>
            <a:r>
              <a:rPr lang="tr-TR" altLang="en-US" dirty="0" err="1"/>
              <a:t>Comman</a:t>
            </a:r>
            <a:r>
              <a:rPr lang="tr-TR" altLang="en-US" dirty="0"/>
              <a:t> </a:t>
            </a:r>
            <a:r>
              <a:rPr lang="tr-TR" altLang="en-US" dirty="0" err="1"/>
              <a:t>line</a:t>
            </a:r>
            <a:r>
              <a:rPr lang="tr-TR" altLang="en-US" dirty="0"/>
              <a:t> </a:t>
            </a:r>
            <a:r>
              <a:rPr lang="tr-TR" altLang="en-US" dirty="0" err="1" smtClean="0"/>
              <a:t>Interface</a:t>
            </a:r>
            <a:r>
              <a:rPr lang="tr-TR" altLang="en-US" dirty="0" smtClean="0"/>
              <a:t>)</a:t>
            </a:r>
            <a:endParaRPr lang="tr-TR" dirty="0" smtClean="0"/>
          </a:p>
          <a:p>
            <a:r>
              <a:rPr lang="tr-TR" dirty="0" err="1"/>
              <a:t>Graphical</a:t>
            </a:r>
            <a:r>
              <a:rPr lang="tr-TR" dirty="0"/>
              <a:t> User </a:t>
            </a:r>
            <a:r>
              <a:rPr lang="tr-TR" dirty="0" err="1" smtClean="0"/>
              <a:t>Interface</a:t>
            </a:r>
            <a:endParaRPr lang="tr-TR" dirty="0" smtClean="0"/>
          </a:p>
          <a:p>
            <a:r>
              <a:rPr lang="tr-TR" dirty="0" err="1"/>
              <a:t>Touch-Screen</a:t>
            </a:r>
            <a:r>
              <a:rPr lang="tr-TR" dirty="0"/>
              <a:t> </a:t>
            </a:r>
            <a:r>
              <a:rPr lang="tr-TR" dirty="0" err="1" smtClean="0"/>
              <a:t>Interface</a:t>
            </a:r>
            <a:endParaRPr lang="tr-TR" dirty="0" smtClean="0"/>
          </a:p>
          <a:p>
            <a:r>
              <a:rPr lang="tr-TR" dirty="0" err="1"/>
              <a:t>Choice</a:t>
            </a:r>
            <a:r>
              <a:rPr lang="tr-TR" dirty="0"/>
              <a:t> of </a:t>
            </a:r>
            <a:r>
              <a:rPr lang="tr-TR" dirty="0" err="1"/>
              <a:t>Interface</a:t>
            </a:r>
            <a:r>
              <a:rPr lang="tr-TR" dirty="0"/>
              <a:t/>
            </a:r>
            <a:br>
              <a:rPr lang="tr-TR" dirty="0"/>
            </a:br>
            <a:endParaRPr lang="tr-TR" altLang="en-US" noProof="0" dirty="0"/>
          </a:p>
        </p:txBody>
      </p:sp>
    </p:spTree>
    <p:extLst>
      <p:ext uri="{BB962C8B-B14F-4D97-AF65-F5344CB8AC3E}">
        <p14:creationId xmlns:p14="http://schemas.microsoft.com/office/powerpoint/2010/main" val="41731633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s-8">
  <a:themeElements>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a:ln>
              <a:noFill/>
            </a:ln>
            <a:solidFill>
              <a:schemeClr val="tx1"/>
            </a:solidFill>
            <a:effectLst/>
            <a:latin typeface="Verdana" charset="0"/>
          </a:defRPr>
        </a:defPPr>
      </a:lstStyle>
    </a:lnDef>
  </a:objectDefaults>
  <a:extraClrSchemeLst>
    <a:extraClrScheme>
      <a:clrScheme name="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10088</TotalTime>
  <Words>6070</Words>
  <Application>Microsoft Office PowerPoint</Application>
  <PresentationFormat>Ekran Gösterisi (4:3)</PresentationFormat>
  <Paragraphs>596</Paragraphs>
  <Slides>73</Slides>
  <Notes>67</Notes>
  <HiddenSlides>0</HiddenSlides>
  <MMClips>0</MMClips>
  <ScaleCrop>false</ScaleCrop>
  <HeadingPairs>
    <vt:vector size="6" baseType="variant">
      <vt:variant>
        <vt:lpstr>Kullanılan Yazı Tipleri</vt:lpstr>
      </vt:variant>
      <vt:variant>
        <vt:i4>11</vt:i4>
      </vt:variant>
      <vt:variant>
        <vt:lpstr>Tema</vt:lpstr>
      </vt:variant>
      <vt:variant>
        <vt:i4>1</vt:i4>
      </vt:variant>
      <vt:variant>
        <vt:lpstr>Slayt Başlıkları</vt:lpstr>
      </vt:variant>
      <vt:variant>
        <vt:i4>73</vt:i4>
      </vt:variant>
    </vt:vector>
  </HeadingPairs>
  <TitlesOfParts>
    <vt:vector size="85" baseType="lpstr">
      <vt:lpstr>MS PGothic</vt:lpstr>
      <vt:lpstr>MS PGothic</vt:lpstr>
      <vt:lpstr>Arial</vt:lpstr>
      <vt:lpstr>Courier New</vt:lpstr>
      <vt:lpstr>Helvetica</vt:lpstr>
      <vt:lpstr>Monotype Sorts</vt:lpstr>
      <vt:lpstr>Times New Roman</vt:lpstr>
      <vt:lpstr>Verdana</vt:lpstr>
      <vt:lpstr>Webdings</vt:lpstr>
      <vt:lpstr>Wingdings</vt:lpstr>
      <vt:lpstr>Wingdings 3</vt:lpstr>
      <vt:lpstr>os-8</vt:lpstr>
      <vt:lpstr>2. Bölüm:  İşletim Sistemi Servisleri Dr. Öğr. Üyesi Ertan Bütün</vt:lpstr>
      <vt:lpstr>Konular</vt:lpstr>
      <vt:lpstr>Amaçlar</vt:lpstr>
      <vt:lpstr>İşletim Sistemi Servisleri</vt:lpstr>
      <vt:lpstr>İşletim Sistemi Servisleri</vt:lpstr>
      <vt:lpstr>İşletim Sistemi Servisleri</vt:lpstr>
      <vt:lpstr>İşletim Sistemi Servisleri</vt:lpstr>
      <vt:lpstr>İşletim Sistemi Servislerinin Görünümü</vt:lpstr>
      <vt:lpstr>Kullanıcı ve İşletim Sistemi Arayüzü User and Operating System-Interface </vt:lpstr>
      <vt:lpstr>Command Line interpreter </vt:lpstr>
      <vt:lpstr>Bourne Shell Command Interpreter</vt:lpstr>
      <vt:lpstr>Grafiksel Kullanıcı Arayüzü  (Graphical User Interface - GUI)</vt:lpstr>
      <vt:lpstr>Touchscreen Interfaces</vt:lpstr>
      <vt:lpstr>The Mac OS X GUI</vt:lpstr>
      <vt:lpstr>Arayüz Seçimi</vt:lpstr>
      <vt:lpstr>Sistem Çağrıları (System Calls)</vt:lpstr>
      <vt:lpstr>Sistem Çağrı Örneği</vt:lpstr>
      <vt:lpstr>Sistem Çağrıları (System Calls)</vt:lpstr>
      <vt:lpstr>Standart bir API Örneği</vt:lpstr>
      <vt:lpstr>Sistem Çağrılarının Gerçekleştirimi</vt:lpstr>
      <vt:lpstr>Sistem Çağrılarının Gerçekleştirimi</vt:lpstr>
      <vt:lpstr>API – Sistem Çağrı Arayüzü– OS İlişkisi</vt:lpstr>
      <vt:lpstr>Sistem Çağrısı Parametre Geçişi</vt:lpstr>
      <vt:lpstr>Tablo üzerinden Parametre Geçişi</vt:lpstr>
      <vt:lpstr>Sistem Çağrı Türleri</vt:lpstr>
      <vt:lpstr>Örnek: Arduino</vt:lpstr>
      <vt:lpstr>Örnek: FreeBSD</vt:lpstr>
      <vt:lpstr>Sistem Çağrı Türleri</vt:lpstr>
      <vt:lpstr>Sistem Çağrı Türleri</vt:lpstr>
      <vt:lpstr>Sistem Çağrı Türleri</vt:lpstr>
      <vt:lpstr>Windows ve Unix Sistem Çağrı Örnekleri</vt:lpstr>
      <vt:lpstr>Standard C Library Example</vt:lpstr>
      <vt:lpstr>Sistem Servisleri</vt:lpstr>
      <vt:lpstr>Sistem Servisleri</vt:lpstr>
      <vt:lpstr>Sistem Servisleri</vt:lpstr>
      <vt:lpstr>Sistem Servisleri</vt:lpstr>
      <vt:lpstr>Sistem Servisleri</vt:lpstr>
      <vt:lpstr>Linkers and Loaders</vt:lpstr>
      <vt:lpstr>Linkers and Loaders</vt:lpstr>
      <vt:lpstr>The Role of the Linker and Loader</vt:lpstr>
      <vt:lpstr>Uygulamalar Neden İşletim Sistemine Özgüdür?</vt:lpstr>
      <vt:lpstr>Tasarım ve Gerçekleştirim</vt:lpstr>
      <vt:lpstr>Mekanizma ve Kurallar</vt:lpstr>
      <vt:lpstr>Gerçekleştirim</vt:lpstr>
      <vt:lpstr>İşletim Sistemi Yapısı</vt:lpstr>
      <vt:lpstr>İşletim Sistemi Yapısı</vt:lpstr>
      <vt:lpstr>Monolithic (Tek düze) Yapı– Orjinal UNIX</vt:lpstr>
      <vt:lpstr>Geleneksel UNIX Sistem Yapısı</vt:lpstr>
      <vt:lpstr>Linux System Structure</vt:lpstr>
      <vt:lpstr>Katmanlı Yaklaşım (Layered Approach)</vt:lpstr>
      <vt:lpstr>Katmanlı Yaklaşım(Layered Approach)</vt:lpstr>
      <vt:lpstr>Microkernels</vt:lpstr>
      <vt:lpstr>Microkernel Sistem Yapısı</vt:lpstr>
      <vt:lpstr>Microkernels</vt:lpstr>
      <vt:lpstr>Modül (Module)</vt:lpstr>
      <vt:lpstr>Modül (Module)</vt:lpstr>
      <vt:lpstr>Hibrit (Hybrid) Sistemler</vt:lpstr>
      <vt:lpstr>Hibrit (Hybrid) Sistemler</vt:lpstr>
      <vt:lpstr>macOS and iOS Structure</vt:lpstr>
      <vt:lpstr>Darwin</vt:lpstr>
      <vt:lpstr>iOS</vt:lpstr>
      <vt:lpstr>Android</vt:lpstr>
      <vt:lpstr>Android Architecture</vt:lpstr>
      <vt:lpstr>Bir İşletim Sisteminin Oluşturulması ve Önyüklenmesi (Building and Booting an Operating System)</vt:lpstr>
      <vt:lpstr>Building and Booting Linux</vt:lpstr>
      <vt:lpstr>System Boot</vt:lpstr>
      <vt:lpstr>System Boot</vt:lpstr>
      <vt:lpstr>Operating-System Debugging</vt:lpstr>
      <vt:lpstr>Performance Tuning</vt:lpstr>
      <vt:lpstr>Tracing</vt:lpstr>
      <vt:lpstr>BCC</vt:lpstr>
      <vt:lpstr>Linux bcc/BPF Tracing Tools</vt:lpstr>
      <vt:lpstr>End of Chapter 2</vt:lpstr>
    </vt:vector>
  </TitlesOfParts>
  <Company>Lucent Technologies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dc:title>
  <dc:creator>Lucent End User</dc:creator>
  <cp:lastModifiedBy>ebutun</cp:lastModifiedBy>
  <cp:revision>402</cp:revision>
  <cp:lastPrinted>2001-06-14T13:58:17Z</cp:lastPrinted>
  <dcterms:created xsi:type="dcterms:W3CDTF">2011-01-13T23:43:38Z</dcterms:created>
  <dcterms:modified xsi:type="dcterms:W3CDTF">2021-03-09T15:37:34Z</dcterms:modified>
</cp:coreProperties>
</file>